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notesSlides/notesSlide134.xml" ContentType="application/vnd.openxmlformats-officedocument.presentationml.notesSlide+xml"/>
  <Override PartName="/ppt/notesSlides/notesSlide135.xml" ContentType="application/vnd.openxmlformats-officedocument.presentationml.notesSlide+xml"/>
  <Override PartName="/ppt/notesSlides/notesSlide136.xml" ContentType="application/vnd.openxmlformats-officedocument.presentationml.notesSlide+xml"/>
  <Override PartName="/ppt/notesSlides/notesSlide137.xml" ContentType="application/vnd.openxmlformats-officedocument.presentationml.notesSlide+xml"/>
  <Override PartName="/ppt/notesSlides/notesSlide138.xml" ContentType="application/vnd.openxmlformats-officedocument.presentationml.notesSlide+xml"/>
  <Override PartName="/ppt/notesSlides/notesSlide139.xml" ContentType="application/vnd.openxmlformats-officedocument.presentationml.notesSlide+xml"/>
  <Override PartName="/ppt/notesSlides/notesSlide14.xml" ContentType="application/vnd.openxmlformats-officedocument.presentationml.notesSlide+xml"/>
  <Override PartName="/ppt/notesSlides/notesSlide140.xml" ContentType="application/vnd.openxmlformats-officedocument.presentationml.notesSlide+xml"/>
  <Override PartName="/ppt/notesSlides/notesSlide141.xml" ContentType="application/vnd.openxmlformats-officedocument.presentationml.notesSlide+xml"/>
  <Override PartName="/ppt/notesSlides/notesSlide142.xml" ContentType="application/vnd.openxmlformats-officedocument.presentationml.notesSlide+xml"/>
  <Override PartName="/ppt/notesSlides/notesSlide143.xml" ContentType="application/vnd.openxmlformats-officedocument.presentationml.notesSlide+xml"/>
  <Override PartName="/ppt/notesSlides/notesSlide144.xml" ContentType="application/vnd.openxmlformats-officedocument.presentationml.notesSlide+xml"/>
  <Override PartName="/ppt/notesSlides/notesSlide145.xml" ContentType="application/vnd.openxmlformats-officedocument.presentationml.notesSlide+xml"/>
  <Override PartName="/ppt/notesSlides/notesSlide146.xml" ContentType="application/vnd.openxmlformats-officedocument.presentationml.notesSlide+xml"/>
  <Override PartName="/ppt/notesSlides/notesSlide147.xml" ContentType="application/vnd.openxmlformats-officedocument.presentationml.notesSlide+xml"/>
  <Override PartName="/ppt/notesSlides/notesSlide148.xml" ContentType="application/vnd.openxmlformats-officedocument.presentationml.notesSlide+xml"/>
  <Override PartName="/ppt/notesSlides/notesSlide149.xml" ContentType="application/vnd.openxmlformats-officedocument.presentationml.notesSlide+xml"/>
  <Override PartName="/ppt/notesSlides/notesSlide15.xml" ContentType="application/vnd.openxmlformats-officedocument.presentationml.notesSlide+xml"/>
  <Override PartName="/ppt/notesSlides/notesSlide150.xml" ContentType="application/vnd.openxmlformats-officedocument.presentationml.notesSlide+xml"/>
  <Override PartName="/ppt/notesSlides/notesSlide151.xml" ContentType="application/vnd.openxmlformats-officedocument.presentationml.notesSlide+xml"/>
  <Override PartName="/ppt/notesSlides/notesSlide152.xml" ContentType="application/vnd.openxmlformats-officedocument.presentationml.notesSlide+xml"/>
  <Override PartName="/ppt/notesSlides/notesSlide153.xml" ContentType="application/vnd.openxmlformats-officedocument.presentationml.notesSlide+xml"/>
  <Override PartName="/ppt/notesSlides/notesSlide154.xml" ContentType="application/vnd.openxmlformats-officedocument.presentationml.notesSlide+xml"/>
  <Override PartName="/ppt/notesSlides/notesSlide155.xml" ContentType="application/vnd.openxmlformats-officedocument.presentationml.notesSlide+xml"/>
  <Override PartName="/ppt/notesSlides/notesSlide156.xml" ContentType="application/vnd.openxmlformats-officedocument.presentationml.notesSlide+xml"/>
  <Override PartName="/ppt/notesSlides/notesSlide157.xml" ContentType="application/vnd.openxmlformats-officedocument.presentationml.notesSlide+xml"/>
  <Override PartName="/ppt/notesSlides/notesSlide158.xml" ContentType="application/vnd.openxmlformats-officedocument.presentationml.notesSlide+xml"/>
  <Override PartName="/ppt/notesSlides/notesSlide159.xml" ContentType="application/vnd.openxmlformats-officedocument.presentationml.notesSlide+xml"/>
  <Override PartName="/ppt/notesSlides/notesSlide16.xml" ContentType="application/vnd.openxmlformats-officedocument.presentationml.notesSlide+xml"/>
  <Override PartName="/ppt/notesSlides/notesSlide160.xml" ContentType="application/vnd.openxmlformats-officedocument.presentationml.notesSlide+xml"/>
  <Override PartName="/ppt/notesSlides/notesSlide161.xml" ContentType="application/vnd.openxmlformats-officedocument.presentationml.notesSlide+xml"/>
  <Override PartName="/ppt/notesSlides/notesSlide162.xml" ContentType="application/vnd.openxmlformats-officedocument.presentationml.notesSlide+xml"/>
  <Override PartName="/ppt/notesSlides/notesSlide163.xml" ContentType="application/vnd.openxmlformats-officedocument.presentationml.notesSlide+xml"/>
  <Override PartName="/ppt/notesSlides/notesSlide164.xml" ContentType="application/vnd.openxmlformats-officedocument.presentationml.notesSlide+xml"/>
  <Override PartName="/ppt/notesSlides/notesSlide165.xml" ContentType="application/vnd.openxmlformats-officedocument.presentationml.notesSlide+xml"/>
  <Override PartName="/ppt/notesSlides/notesSlide166.xml" ContentType="application/vnd.openxmlformats-officedocument.presentationml.notesSlide+xml"/>
  <Override PartName="/ppt/notesSlides/notesSlide167.xml" ContentType="application/vnd.openxmlformats-officedocument.presentationml.notesSlide+xml"/>
  <Override PartName="/ppt/notesSlides/notesSlide168.xml" ContentType="application/vnd.openxmlformats-officedocument.presentationml.notesSlide+xml"/>
  <Override PartName="/ppt/notesSlides/notesSlide169.xml" ContentType="application/vnd.openxmlformats-officedocument.presentationml.notesSlide+xml"/>
  <Override PartName="/ppt/notesSlides/notesSlide17.xml" ContentType="application/vnd.openxmlformats-officedocument.presentationml.notesSlide+xml"/>
  <Override PartName="/ppt/notesSlides/notesSlide170.xml" ContentType="application/vnd.openxmlformats-officedocument.presentationml.notesSlide+xml"/>
  <Override PartName="/ppt/notesSlides/notesSlide171.xml" ContentType="application/vnd.openxmlformats-officedocument.presentationml.notesSlide+xml"/>
  <Override PartName="/ppt/notesSlides/notesSlide172.xml" ContentType="application/vnd.openxmlformats-officedocument.presentationml.notesSlide+xml"/>
  <Override PartName="/ppt/notesSlides/notesSlide173.xml" ContentType="application/vnd.openxmlformats-officedocument.presentationml.notesSlide+xml"/>
  <Override PartName="/ppt/notesSlides/notesSlide174.xml" ContentType="application/vnd.openxmlformats-officedocument.presentationml.notesSlide+xml"/>
  <Override PartName="/ppt/notesSlides/notesSlide175.xml" ContentType="application/vnd.openxmlformats-officedocument.presentationml.notesSlide+xml"/>
  <Override PartName="/ppt/notesSlides/notesSlide176.xml" ContentType="application/vnd.openxmlformats-officedocument.presentationml.notesSlide+xml"/>
  <Override PartName="/ppt/notesSlides/notesSlide177.xml" ContentType="application/vnd.openxmlformats-officedocument.presentationml.notesSlide+xml"/>
  <Override PartName="/ppt/notesSlides/notesSlide178.xml" ContentType="application/vnd.openxmlformats-officedocument.presentationml.notesSlide+xml"/>
  <Override PartName="/ppt/notesSlides/notesSlide179.xml" ContentType="application/vnd.openxmlformats-officedocument.presentationml.notesSlide+xml"/>
  <Override PartName="/ppt/notesSlides/notesSlide18.xml" ContentType="application/vnd.openxmlformats-officedocument.presentationml.notesSlide+xml"/>
  <Override PartName="/ppt/notesSlides/notesSlide180.xml" ContentType="application/vnd.openxmlformats-officedocument.presentationml.notesSlide+xml"/>
  <Override PartName="/ppt/notesSlides/notesSlide181.xml" ContentType="application/vnd.openxmlformats-officedocument.presentationml.notesSlide+xml"/>
  <Override PartName="/ppt/notesSlides/notesSlide182.xml" ContentType="application/vnd.openxmlformats-officedocument.presentationml.notesSlide+xml"/>
  <Override PartName="/ppt/notesSlides/notesSlide183.xml" ContentType="application/vnd.openxmlformats-officedocument.presentationml.notesSlide+xml"/>
  <Override PartName="/ppt/notesSlides/notesSlide184.xml" ContentType="application/vnd.openxmlformats-officedocument.presentationml.notesSlide+xml"/>
  <Override PartName="/ppt/notesSlides/notesSlide185.xml" ContentType="application/vnd.openxmlformats-officedocument.presentationml.notesSlide+xml"/>
  <Override PartName="/ppt/notesSlides/notesSlide186.xml" ContentType="application/vnd.openxmlformats-officedocument.presentationml.notesSlide+xml"/>
  <Override PartName="/ppt/notesSlides/notesSlide187.xml" ContentType="application/vnd.openxmlformats-officedocument.presentationml.notesSlide+xml"/>
  <Override PartName="/ppt/notesSlides/notesSlide188.xml" ContentType="application/vnd.openxmlformats-officedocument.presentationml.notesSlide+xml"/>
  <Override PartName="/ppt/notesSlides/notesSlide189.xml" ContentType="application/vnd.openxmlformats-officedocument.presentationml.notesSlide+xml"/>
  <Override PartName="/ppt/notesSlides/notesSlide19.xml" ContentType="application/vnd.openxmlformats-officedocument.presentationml.notesSlide+xml"/>
  <Override PartName="/ppt/notesSlides/notesSlide190.xml" ContentType="application/vnd.openxmlformats-officedocument.presentationml.notesSlide+xml"/>
  <Override PartName="/ppt/notesSlides/notesSlide191.xml" ContentType="application/vnd.openxmlformats-officedocument.presentationml.notesSlide+xml"/>
  <Override PartName="/ppt/notesSlides/notesSlide192.xml" ContentType="application/vnd.openxmlformats-officedocument.presentationml.notesSlide+xml"/>
  <Override PartName="/ppt/notesSlides/notesSlide193.xml" ContentType="application/vnd.openxmlformats-officedocument.presentationml.notesSlide+xml"/>
  <Override PartName="/ppt/notesSlides/notesSlide194.xml" ContentType="application/vnd.openxmlformats-officedocument.presentationml.notesSlide+xml"/>
  <Override PartName="/ppt/notesSlides/notesSlide195.xml" ContentType="application/vnd.openxmlformats-officedocument.presentationml.notesSlide+xml"/>
  <Override PartName="/ppt/notesSlides/notesSlide196.xml" ContentType="application/vnd.openxmlformats-officedocument.presentationml.notesSlide+xml"/>
  <Override PartName="/ppt/notesSlides/notesSlide197.xml" ContentType="application/vnd.openxmlformats-officedocument.presentationml.notesSlide+xml"/>
  <Override PartName="/ppt/notesSlides/notesSlide198.xml" ContentType="application/vnd.openxmlformats-officedocument.presentationml.notesSlide+xml"/>
  <Override PartName="/ppt/notesSlides/notesSlide19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00.xml" ContentType="application/vnd.openxmlformats-officedocument.presentationml.notesSlide+xml"/>
  <Override PartName="/ppt/notesSlides/notesSlide201.xml" ContentType="application/vnd.openxmlformats-officedocument.presentationml.notesSlide+xml"/>
  <Override PartName="/ppt/notesSlides/notesSlide202.xml" ContentType="application/vnd.openxmlformats-officedocument.presentationml.notesSlide+xml"/>
  <Override PartName="/ppt/notesSlides/notesSlide203.xml" ContentType="application/vnd.openxmlformats-officedocument.presentationml.notesSlide+xml"/>
  <Override PartName="/ppt/notesSlides/notesSlide204.xml" ContentType="application/vnd.openxmlformats-officedocument.presentationml.notesSlide+xml"/>
  <Override PartName="/ppt/notesSlides/notesSlide205.xml" ContentType="application/vnd.openxmlformats-officedocument.presentationml.notesSlide+xml"/>
  <Override PartName="/ppt/notesSlides/notesSlide206.xml" ContentType="application/vnd.openxmlformats-officedocument.presentationml.notesSlide+xml"/>
  <Override PartName="/ppt/notesSlides/notesSlide207.xml" ContentType="application/vnd.openxmlformats-officedocument.presentationml.notesSlide+xml"/>
  <Override PartName="/ppt/notesSlides/notesSlide208.xml" ContentType="application/vnd.openxmlformats-officedocument.presentationml.notesSlide+xml"/>
  <Override PartName="/ppt/notesSlides/notesSlide209.xml" ContentType="application/vnd.openxmlformats-officedocument.presentationml.notesSlide+xml"/>
  <Override PartName="/ppt/notesSlides/notesSlide21.xml" ContentType="application/vnd.openxmlformats-officedocument.presentationml.notesSlide+xml"/>
  <Override PartName="/ppt/notesSlides/notesSlide210.xml" ContentType="application/vnd.openxmlformats-officedocument.presentationml.notesSlide+xml"/>
  <Override PartName="/ppt/notesSlides/notesSlide211.xml" ContentType="application/vnd.openxmlformats-officedocument.presentationml.notesSlide+xml"/>
  <Override PartName="/ppt/notesSlides/notesSlide212.xml" ContentType="application/vnd.openxmlformats-officedocument.presentationml.notesSlide+xml"/>
  <Override PartName="/ppt/notesSlides/notesSlide213.xml" ContentType="application/vnd.openxmlformats-officedocument.presentationml.notesSlide+xml"/>
  <Override PartName="/ppt/notesSlides/notesSlide214.xml" ContentType="application/vnd.openxmlformats-officedocument.presentationml.notesSlide+xml"/>
  <Override PartName="/ppt/notesSlides/notesSlide215.xml" ContentType="application/vnd.openxmlformats-officedocument.presentationml.notesSlide+xml"/>
  <Override PartName="/ppt/notesSlides/notesSlide216.xml" ContentType="application/vnd.openxmlformats-officedocument.presentationml.notesSlide+xml"/>
  <Override PartName="/ppt/notesSlides/notesSlide217.xml" ContentType="application/vnd.openxmlformats-officedocument.presentationml.notesSlide+xml"/>
  <Override PartName="/ppt/notesSlides/notesSlide218.xml" ContentType="application/vnd.openxmlformats-officedocument.presentationml.notesSlide+xml"/>
  <Override PartName="/ppt/notesSlides/notesSlide219.xml" ContentType="application/vnd.openxmlformats-officedocument.presentationml.notesSlide+xml"/>
  <Override PartName="/ppt/notesSlides/notesSlide22.xml" ContentType="application/vnd.openxmlformats-officedocument.presentationml.notesSlide+xml"/>
  <Override PartName="/ppt/notesSlides/notesSlide220.xml" ContentType="application/vnd.openxmlformats-officedocument.presentationml.notesSlide+xml"/>
  <Override PartName="/ppt/notesSlides/notesSlide221.xml" ContentType="application/vnd.openxmlformats-officedocument.presentationml.notesSlide+xml"/>
  <Override PartName="/ppt/notesSlides/notesSlide222.xml" ContentType="application/vnd.openxmlformats-officedocument.presentationml.notesSlide+xml"/>
  <Override PartName="/ppt/notesSlides/notesSlide223.xml" ContentType="application/vnd.openxmlformats-officedocument.presentationml.notesSlide+xml"/>
  <Override PartName="/ppt/notesSlides/notesSlide224.xml" ContentType="application/vnd.openxmlformats-officedocument.presentationml.notesSlide+xml"/>
  <Override PartName="/ppt/notesSlides/notesSlide225.xml" ContentType="application/vnd.openxmlformats-officedocument.presentationml.notesSlide+xml"/>
  <Override PartName="/ppt/notesSlides/notesSlide226.xml" ContentType="application/vnd.openxmlformats-officedocument.presentationml.notesSlide+xml"/>
  <Override PartName="/ppt/notesSlides/notesSlide227.xml" ContentType="application/vnd.openxmlformats-officedocument.presentationml.notesSlide+xml"/>
  <Override PartName="/ppt/notesSlides/notesSlide228.xml" ContentType="application/vnd.openxmlformats-officedocument.presentationml.notesSlide+xml"/>
  <Override PartName="/ppt/notesSlides/notesSlide229.xml" ContentType="application/vnd.openxmlformats-officedocument.presentationml.notesSlide+xml"/>
  <Override PartName="/ppt/notesSlides/notesSlide23.xml" ContentType="application/vnd.openxmlformats-officedocument.presentationml.notesSlide+xml"/>
  <Override PartName="/ppt/notesSlides/notesSlide230.xml" ContentType="application/vnd.openxmlformats-officedocument.presentationml.notesSlide+xml"/>
  <Override PartName="/ppt/notesSlides/notesSlide231.xml" ContentType="application/vnd.openxmlformats-officedocument.presentationml.notesSlide+xml"/>
  <Override PartName="/ppt/notesSlides/notesSlide232.xml" ContentType="application/vnd.openxmlformats-officedocument.presentationml.notesSlide+xml"/>
  <Override PartName="/ppt/notesSlides/notesSlide233.xml" ContentType="application/vnd.openxmlformats-officedocument.presentationml.notesSlide+xml"/>
  <Override PartName="/ppt/notesSlides/notesSlide234.xml" ContentType="application/vnd.openxmlformats-officedocument.presentationml.notesSlide+xml"/>
  <Override PartName="/ppt/notesSlides/notesSlide235.xml" ContentType="application/vnd.openxmlformats-officedocument.presentationml.notesSlide+xml"/>
  <Override PartName="/ppt/notesSlides/notesSlide236.xml" ContentType="application/vnd.openxmlformats-officedocument.presentationml.notesSlide+xml"/>
  <Override PartName="/ppt/notesSlides/notesSlide237.xml" ContentType="application/vnd.openxmlformats-officedocument.presentationml.notesSlide+xml"/>
  <Override PartName="/ppt/notesSlides/notesSlide238.xml" ContentType="application/vnd.openxmlformats-officedocument.presentationml.notesSlide+xml"/>
  <Override PartName="/ppt/notesSlides/notesSlide239.xml" ContentType="application/vnd.openxmlformats-officedocument.presentationml.notesSlide+xml"/>
  <Override PartName="/ppt/notesSlides/notesSlide24.xml" ContentType="application/vnd.openxmlformats-officedocument.presentationml.notesSlide+xml"/>
  <Override PartName="/ppt/notesSlides/notesSlide240.xml" ContentType="application/vnd.openxmlformats-officedocument.presentationml.notesSlide+xml"/>
  <Override PartName="/ppt/notesSlides/notesSlide241.xml" ContentType="application/vnd.openxmlformats-officedocument.presentationml.notesSlide+xml"/>
  <Override PartName="/ppt/notesSlides/notesSlide242.xml" ContentType="application/vnd.openxmlformats-officedocument.presentationml.notesSlide+xml"/>
  <Override PartName="/ppt/notesSlides/notesSlide243.xml" ContentType="application/vnd.openxmlformats-officedocument.presentationml.notesSlide+xml"/>
  <Override PartName="/ppt/notesSlides/notesSlide244.xml" ContentType="application/vnd.openxmlformats-officedocument.presentationml.notesSlide+xml"/>
  <Override PartName="/ppt/notesSlides/notesSlide245.xml" ContentType="application/vnd.openxmlformats-officedocument.presentationml.notesSlide+xml"/>
  <Override PartName="/ppt/notesSlides/notesSlide246.xml" ContentType="application/vnd.openxmlformats-officedocument.presentationml.notesSlide+xml"/>
  <Override PartName="/ppt/notesSlides/notesSlide247.xml" ContentType="application/vnd.openxmlformats-officedocument.presentationml.notesSlide+xml"/>
  <Override PartName="/ppt/notesSlides/notesSlide248.xml" ContentType="application/vnd.openxmlformats-officedocument.presentationml.notesSlide+xml"/>
  <Override PartName="/ppt/notesSlides/notesSlide249.xml" ContentType="application/vnd.openxmlformats-officedocument.presentationml.notesSlide+xml"/>
  <Override PartName="/ppt/notesSlides/notesSlide25.xml" ContentType="application/vnd.openxmlformats-officedocument.presentationml.notesSlide+xml"/>
  <Override PartName="/ppt/notesSlides/notesSlide250.xml" ContentType="application/vnd.openxmlformats-officedocument.presentationml.notesSlide+xml"/>
  <Override PartName="/ppt/notesSlides/notesSlide251.xml" ContentType="application/vnd.openxmlformats-officedocument.presentationml.notesSlide+xml"/>
  <Override PartName="/ppt/notesSlides/notesSlide252.xml" ContentType="application/vnd.openxmlformats-officedocument.presentationml.notesSlide+xml"/>
  <Override PartName="/ppt/notesSlides/notesSlide253.xml" ContentType="application/vnd.openxmlformats-officedocument.presentationml.notesSlide+xml"/>
  <Override PartName="/ppt/notesSlides/notesSlide254.xml" ContentType="application/vnd.openxmlformats-officedocument.presentationml.notesSlide+xml"/>
  <Override PartName="/ppt/notesSlides/notesSlide255.xml" ContentType="application/vnd.openxmlformats-officedocument.presentationml.notesSlide+xml"/>
  <Override PartName="/ppt/notesSlides/notesSlide256.xml" ContentType="application/vnd.openxmlformats-officedocument.presentationml.notesSlide+xml"/>
  <Override PartName="/ppt/notesSlides/notesSlide257.xml" ContentType="application/vnd.openxmlformats-officedocument.presentationml.notesSlide+xml"/>
  <Override PartName="/ppt/notesSlides/notesSlide258.xml" ContentType="application/vnd.openxmlformats-officedocument.presentationml.notesSlide+xml"/>
  <Override PartName="/ppt/notesSlides/notesSlide259.xml" ContentType="application/vnd.openxmlformats-officedocument.presentationml.notesSlide+xml"/>
  <Override PartName="/ppt/notesSlides/notesSlide26.xml" ContentType="application/vnd.openxmlformats-officedocument.presentationml.notesSlide+xml"/>
  <Override PartName="/ppt/notesSlides/notesSlide260.xml" ContentType="application/vnd.openxmlformats-officedocument.presentationml.notesSlide+xml"/>
  <Override PartName="/ppt/notesSlides/notesSlide261.xml" ContentType="application/vnd.openxmlformats-officedocument.presentationml.notesSlide+xml"/>
  <Override PartName="/ppt/notesSlides/notesSlide262.xml" ContentType="application/vnd.openxmlformats-officedocument.presentationml.notesSlide+xml"/>
  <Override PartName="/ppt/notesSlides/notesSlide263.xml" ContentType="application/vnd.openxmlformats-officedocument.presentationml.notesSlide+xml"/>
  <Override PartName="/ppt/notesSlides/notesSlide264.xml" ContentType="application/vnd.openxmlformats-officedocument.presentationml.notesSlide+xml"/>
  <Override PartName="/ppt/notesSlides/notesSlide265.xml" ContentType="application/vnd.openxmlformats-officedocument.presentationml.notesSlide+xml"/>
  <Override PartName="/ppt/notesSlides/notesSlide266.xml" ContentType="application/vnd.openxmlformats-officedocument.presentationml.notesSlide+xml"/>
  <Override PartName="/ppt/notesSlides/notesSlide267.xml" ContentType="application/vnd.openxmlformats-officedocument.presentationml.notesSlide+xml"/>
  <Override PartName="/ppt/notesSlides/notesSlide268.xml" ContentType="application/vnd.openxmlformats-officedocument.presentationml.notesSlide+xml"/>
  <Override PartName="/ppt/notesSlides/notesSlide269.xml" ContentType="application/vnd.openxmlformats-officedocument.presentationml.notesSlide+xml"/>
  <Override PartName="/ppt/notesSlides/notesSlide27.xml" ContentType="application/vnd.openxmlformats-officedocument.presentationml.notesSlide+xml"/>
  <Override PartName="/ppt/notesSlides/notesSlide270.xml" ContentType="application/vnd.openxmlformats-officedocument.presentationml.notesSlide+xml"/>
  <Override PartName="/ppt/notesSlides/notesSlide271.xml" ContentType="application/vnd.openxmlformats-officedocument.presentationml.notesSlide+xml"/>
  <Override PartName="/ppt/notesSlides/notesSlide272.xml" ContentType="application/vnd.openxmlformats-officedocument.presentationml.notesSlide+xml"/>
  <Override PartName="/ppt/notesSlides/notesSlide273.xml" ContentType="application/vnd.openxmlformats-officedocument.presentationml.notesSlide+xml"/>
  <Override PartName="/ppt/notesSlides/notesSlide274.xml" ContentType="application/vnd.openxmlformats-officedocument.presentationml.notesSlide+xml"/>
  <Override PartName="/ppt/notesSlides/notesSlide275.xml" ContentType="application/vnd.openxmlformats-officedocument.presentationml.notesSlide+xml"/>
  <Override PartName="/ppt/notesSlides/notesSlide276.xml" ContentType="application/vnd.openxmlformats-officedocument.presentationml.notesSlide+xml"/>
  <Override PartName="/ppt/notesSlides/notesSlide27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slides/slide23.xml" ContentType="application/vnd.openxmlformats-officedocument.presentationml.slide+xml"/>
  <Override PartName="/ppt/slides/slide230.xml" ContentType="application/vnd.openxmlformats-officedocument.presentationml.slide+xml"/>
  <Override PartName="/ppt/slides/slide231.xml" ContentType="application/vnd.openxmlformats-officedocument.presentationml.slide+xml"/>
  <Override PartName="/ppt/slides/slide232.xml" ContentType="application/vnd.openxmlformats-officedocument.presentationml.slide+xml"/>
  <Override PartName="/ppt/slides/slide233.xml" ContentType="application/vnd.openxmlformats-officedocument.presentationml.slide+xml"/>
  <Override PartName="/ppt/slides/slide234.xml" ContentType="application/vnd.openxmlformats-officedocument.presentationml.slide+xml"/>
  <Override PartName="/ppt/slides/slide235.xml" ContentType="application/vnd.openxmlformats-officedocument.presentationml.slide+xml"/>
  <Override PartName="/ppt/slides/slide236.xml" ContentType="application/vnd.openxmlformats-officedocument.presentationml.slide+xml"/>
  <Override PartName="/ppt/slides/slide237.xml" ContentType="application/vnd.openxmlformats-officedocument.presentationml.slide+xml"/>
  <Override PartName="/ppt/slides/slide238.xml" ContentType="application/vnd.openxmlformats-officedocument.presentationml.slide+xml"/>
  <Override PartName="/ppt/slides/slide239.xml" ContentType="application/vnd.openxmlformats-officedocument.presentationml.slide+xml"/>
  <Override PartName="/ppt/slides/slide24.xml" ContentType="application/vnd.openxmlformats-officedocument.presentationml.slide+xml"/>
  <Override PartName="/ppt/slides/slide240.xml" ContentType="application/vnd.openxmlformats-officedocument.presentationml.slide+xml"/>
  <Override PartName="/ppt/slides/slide241.xml" ContentType="application/vnd.openxmlformats-officedocument.presentationml.slide+xml"/>
  <Override PartName="/ppt/slides/slide242.xml" ContentType="application/vnd.openxmlformats-officedocument.presentationml.slide+xml"/>
  <Override PartName="/ppt/slides/slide243.xml" ContentType="application/vnd.openxmlformats-officedocument.presentationml.slide+xml"/>
  <Override PartName="/ppt/slides/slide244.xml" ContentType="application/vnd.openxmlformats-officedocument.presentationml.slide+xml"/>
  <Override PartName="/ppt/slides/slide245.xml" ContentType="application/vnd.openxmlformats-officedocument.presentationml.slide+xml"/>
  <Override PartName="/ppt/slides/slide246.xml" ContentType="application/vnd.openxmlformats-officedocument.presentationml.slide+xml"/>
  <Override PartName="/ppt/slides/slide247.xml" ContentType="application/vnd.openxmlformats-officedocument.presentationml.slide+xml"/>
  <Override PartName="/ppt/slides/slide248.xml" ContentType="application/vnd.openxmlformats-officedocument.presentationml.slide+xml"/>
  <Override PartName="/ppt/slides/slide249.xml" ContentType="application/vnd.openxmlformats-officedocument.presentationml.slide+xml"/>
  <Override PartName="/ppt/slides/slide25.xml" ContentType="application/vnd.openxmlformats-officedocument.presentationml.slide+xml"/>
  <Override PartName="/ppt/slides/slide250.xml" ContentType="application/vnd.openxmlformats-officedocument.presentationml.slide+xml"/>
  <Override PartName="/ppt/slides/slide251.xml" ContentType="application/vnd.openxmlformats-officedocument.presentationml.slide+xml"/>
  <Override PartName="/ppt/slides/slide252.xml" ContentType="application/vnd.openxmlformats-officedocument.presentationml.slide+xml"/>
  <Override PartName="/ppt/slides/slide253.xml" ContentType="application/vnd.openxmlformats-officedocument.presentationml.slide+xml"/>
  <Override PartName="/ppt/slides/slide254.xml" ContentType="application/vnd.openxmlformats-officedocument.presentationml.slide+xml"/>
  <Override PartName="/ppt/slides/slide255.xml" ContentType="application/vnd.openxmlformats-officedocument.presentationml.slide+xml"/>
  <Override PartName="/ppt/slides/slide256.xml" ContentType="application/vnd.openxmlformats-officedocument.presentationml.slide+xml"/>
  <Override PartName="/ppt/slides/slide257.xml" ContentType="application/vnd.openxmlformats-officedocument.presentationml.slide+xml"/>
  <Override PartName="/ppt/slides/slide258.xml" ContentType="application/vnd.openxmlformats-officedocument.presentationml.slide+xml"/>
  <Override PartName="/ppt/slides/slide259.xml" ContentType="application/vnd.openxmlformats-officedocument.presentationml.slide+xml"/>
  <Override PartName="/ppt/slides/slide26.xml" ContentType="application/vnd.openxmlformats-officedocument.presentationml.slide+xml"/>
  <Override PartName="/ppt/slides/slide260.xml" ContentType="application/vnd.openxmlformats-officedocument.presentationml.slide+xml"/>
  <Override PartName="/ppt/slides/slide261.xml" ContentType="application/vnd.openxmlformats-officedocument.presentationml.slide+xml"/>
  <Override PartName="/ppt/slides/slide262.xml" ContentType="application/vnd.openxmlformats-officedocument.presentationml.slide+xml"/>
  <Override PartName="/ppt/slides/slide263.xml" ContentType="application/vnd.openxmlformats-officedocument.presentationml.slide+xml"/>
  <Override PartName="/ppt/slides/slide264.xml" ContentType="application/vnd.openxmlformats-officedocument.presentationml.slide+xml"/>
  <Override PartName="/ppt/slides/slide265.xml" ContentType="application/vnd.openxmlformats-officedocument.presentationml.slide+xml"/>
  <Override PartName="/ppt/slides/slide266.xml" ContentType="application/vnd.openxmlformats-officedocument.presentationml.slide+xml"/>
  <Override PartName="/ppt/slides/slide267.xml" ContentType="application/vnd.openxmlformats-officedocument.presentationml.slide+xml"/>
  <Override PartName="/ppt/slides/slide268.xml" ContentType="application/vnd.openxmlformats-officedocument.presentationml.slide+xml"/>
  <Override PartName="/ppt/slides/slide269.xml" ContentType="application/vnd.openxmlformats-officedocument.presentationml.slide+xml"/>
  <Override PartName="/ppt/slides/slide27.xml" ContentType="application/vnd.openxmlformats-officedocument.presentationml.slide+xml"/>
  <Override PartName="/ppt/slides/slide270.xml" ContentType="application/vnd.openxmlformats-officedocument.presentationml.slide+xml"/>
  <Override PartName="/ppt/slides/slide271.xml" ContentType="application/vnd.openxmlformats-officedocument.presentationml.slide+xml"/>
  <Override PartName="/ppt/slides/slide272.xml" ContentType="application/vnd.openxmlformats-officedocument.presentationml.slide+xml"/>
  <Override PartName="/ppt/slides/slide273.xml" ContentType="application/vnd.openxmlformats-officedocument.presentationml.slide+xml"/>
  <Override PartName="/ppt/slides/slide274.xml" ContentType="application/vnd.openxmlformats-officedocument.presentationml.slide+xml"/>
  <Override PartName="/ppt/slides/slide275.xml" ContentType="application/vnd.openxmlformats-officedocument.presentationml.slide+xml"/>
  <Override PartName="/ppt/slides/slide276.xml" ContentType="application/vnd.openxmlformats-officedocument.presentationml.slide+xml"/>
  <Override PartName="/ppt/slides/slide27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Override1.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3"/>
    <p:sldId id="257" r:id="rId5"/>
    <p:sldId id="268" r:id="rId6"/>
    <p:sldId id="259" r:id="rId7"/>
    <p:sldId id="292" r:id="rId8"/>
    <p:sldId id="267" r:id="rId9"/>
    <p:sldId id="271" r:id="rId10"/>
    <p:sldId id="272" r:id="rId11"/>
    <p:sldId id="273" r:id="rId12"/>
    <p:sldId id="274" r:id="rId13"/>
    <p:sldId id="275" r:id="rId14"/>
    <p:sldId id="276" r:id="rId15"/>
    <p:sldId id="277" r:id="rId16"/>
    <p:sldId id="279" r:id="rId17"/>
    <p:sldId id="280" r:id="rId18"/>
    <p:sldId id="281" r:id="rId19"/>
    <p:sldId id="282" r:id="rId20"/>
    <p:sldId id="283" r:id="rId21"/>
    <p:sldId id="284" r:id="rId22"/>
    <p:sldId id="285" r:id="rId23"/>
    <p:sldId id="286" r:id="rId24"/>
    <p:sldId id="287" r:id="rId25"/>
    <p:sldId id="288" r:id="rId26"/>
    <p:sldId id="289" r:id="rId27"/>
    <p:sldId id="290" r:id="rId28"/>
    <p:sldId id="291" r:id="rId29"/>
    <p:sldId id="293" r:id="rId30"/>
    <p:sldId id="294" r:id="rId31"/>
    <p:sldId id="295" r:id="rId32"/>
    <p:sldId id="296" r:id="rId33"/>
    <p:sldId id="297" r:id="rId34"/>
    <p:sldId id="298" r:id="rId35"/>
    <p:sldId id="301" r:id="rId36"/>
    <p:sldId id="302" r:id="rId37"/>
    <p:sldId id="303" r:id="rId38"/>
    <p:sldId id="304" r:id="rId39"/>
    <p:sldId id="305" r:id="rId40"/>
    <p:sldId id="306" r:id="rId41"/>
    <p:sldId id="307" r:id="rId42"/>
    <p:sldId id="308" r:id="rId43"/>
    <p:sldId id="309" r:id="rId44"/>
    <p:sldId id="310" r:id="rId45"/>
    <p:sldId id="311" r:id="rId46"/>
    <p:sldId id="312" r:id="rId47"/>
    <p:sldId id="314" r:id="rId48"/>
    <p:sldId id="315" r:id="rId49"/>
    <p:sldId id="316" r:id="rId50"/>
    <p:sldId id="317" r:id="rId51"/>
    <p:sldId id="318" r:id="rId52"/>
    <p:sldId id="319" r:id="rId53"/>
    <p:sldId id="320" r:id="rId54"/>
    <p:sldId id="321" r:id="rId55"/>
    <p:sldId id="322" r:id="rId56"/>
    <p:sldId id="323" r:id="rId57"/>
    <p:sldId id="324" r:id="rId58"/>
    <p:sldId id="325" r:id="rId59"/>
    <p:sldId id="326" r:id="rId60"/>
    <p:sldId id="327" r:id="rId61"/>
    <p:sldId id="328" r:id="rId62"/>
    <p:sldId id="329" r:id="rId63"/>
    <p:sldId id="331" r:id="rId64"/>
    <p:sldId id="332" r:id="rId65"/>
    <p:sldId id="333" r:id="rId66"/>
    <p:sldId id="334" r:id="rId67"/>
    <p:sldId id="337" r:id="rId68"/>
    <p:sldId id="336" r:id="rId69"/>
    <p:sldId id="339" r:id="rId70"/>
    <p:sldId id="338" r:id="rId71"/>
    <p:sldId id="340" r:id="rId72"/>
    <p:sldId id="341" r:id="rId73"/>
    <p:sldId id="342" r:id="rId74"/>
    <p:sldId id="343" r:id="rId75"/>
    <p:sldId id="344" r:id="rId76"/>
    <p:sldId id="345" r:id="rId77"/>
    <p:sldId id="346" r:id="rId78"/>
    <p:sldId id="347" r:id="rId79"/>
    <p:sldId id="348" r:id="rId80"/>
    <p:sldId id="349" r:id="rId81"/>
    <p:sldId id="350" r:id="rId82"/>
    <p:sldId id="351" r:id="rId83"/>
    <p:sldId id="352" r:id="rId84"/>
    <p:sldId id="353" r:id="rId85"/>
    <p:sldId id="355" r:id="rId86"/>
    <p:sldId id="356" r:id="rId87"/>
    <p:sldId id="357" r:id="rId88"/>
    <p:sldId id="358" r:id="rId89"/>
    <p:sldId id="359" r:id="rId90"/>
    <p:sldId id="360" r:id="rId91"/>
    <p:sldId id="361" r:id="rId92"/>
    <p:sldId id="362" r:id="rId93"/>
    <p:sldId id="363" r:id="rId94"/>
    <p:sldId id="364" r:id="rId95"/>
    <p:sldId id="365" r:id="rId96"/>
    <p:sldId id="366" r:id="rId97"/>
    <p:sldId id="367" r:id="rId98"/>
    <p:sldId id="368" r:id="rId99"/>
    <p:sldId id="384" r:id="rId100"/>
    <p:sldId id="385" r:id="rId101"/>
    <p:sldId id="386" r:id="rId102"/>
    <p:sldId id="387" r:id="rId103"/>
    <p:sldId id="388" r:id="rId104"/>
    <p:sldId id="389" r:id="rId105"/>
    <p:sldId id="390" r:id="rId106"/>
    <p:sldId id="391" r:id="rId107"/>
    <p:sldId id="392" r:id="rId108"/>
    <p:sldId id="393" r:id="rId109"/>
    <p:sldId id="394" r:id="rId110"/>
    <p:sldId id="395" r:id="rId111"/>
    <p:sldId id="396" r:id="rId112"/>
    <p:sldId id="397" r:id="rId113"/>
    <p:sldId id="398" r:id="rId114"/>
    <p:sldId id="399" r:id="rId115"/>
    <p:sldId id="400" r:id="rId116"/>
    <p:sldId id="401" r:id="rId117"/>
    <p:sldId id="409" r:id="rId118"/>
    <p:sldId id="402" r:id="rId119"/>
    <p:sldId id="403" r:id="rId120"/>
    <p:sldId id="404" r:id="rId121"/>
    <p:sldId id="405" r:id="rId122"/>
    <p:sldId id="406" r:id="rId123"/>
    <p:sldId id="407" r:id="rId124"/>
    <p:sldId id="408" r:id="rId125"/>
    <p:sldId id="410" r:id="rId126"/>
    <p:sldId id="411" r:id="rId127"/>
    <p:sldId id="412" r:id="rId128"/>
    <p:sldId id="413" r:id="rId129"/>
    <p:sldId id="414" r:id="rId130"/>
    <p:sldId id="415" r:id="rId131"/>
    <p:sldId id="416" r:id="rId132"/>
    <p:sldId id="417" r:id="rId133"/>
    <p:sldId id="418" r:id="rId134"/>
    <p:sldId id="419" r:id="rId135"/>
    <p:sldId id="420" r:id="rId136"/>
    <p:sldId id="421" r:id="rId137"/>
    <p:sldId id="422" r:id="rId138"/>
    <p:sldId id="423" r:id="rId139"/>
    <p:sldId id="424" r:id="rId140"/>
    <p:sldId id="425" r:id="rId141"/>
    <p:sldId id="426" r:id="rId142"/>
    <p:sldId id="427" r:id="rId143"/>
    <p:sldId id="428" r:id="rId144"/>
    <p:sldId id="429" r:id="rId145"/>
    <p:sldId id="430" r:id="rId146"/>
    <p:sldId id="431" r:id="rId147"/>
    <p:sldId id="432" r:id="rId148"/>
    <p:sldId id="433" r:id="rId149"/>
    <p:sldId id="434" r:id="rId150"/>
    <p:sldId id="435" r:id="rId151"/>
    <p:sldId id="436" r:id="rId152"/>
    <p:sldId id="437" r:id="rId153"/>
    <p:sldId id="438" r:id="rId154"/>
    <p:sldId id="439" r:id="rId155"/>
    <p:sldId id="440" r:id="rId156"/>
    <p:sldId id="441" r:id="rId157"/>
    <p:sldId id="442" r:id="rId158"/>
    <p:sldId id="443" r:id="rId159"/>
    <p:sldId id="444" r:id="rId160"/>
    <p:sldId id="445" r:id="rId161"/>
    <p:sldId id="446" r:id="rId162"/>
    <p:sldId id="447" r:id="rId163"/>
    <p:sldId id="448" r:id="rId164"/>
    <p:sldId id="449" r:id="rId165"/>
    <p:sldId id="450" r:id="rId166"/>
    <p:sldId id="451" r:id="rId167"/>
    <p:sldId id="452" r:id="rId168"/>
    <p:sldId id="453" r:id="rId169"/>
    <p:sldId id="454" r:id="rId170"/>
    <p:sldId id="455" r:id="rId171"/>
    <p:sldId id="456" r:id="rId172"/>
    <p:sldId id="457" r:id="rId173"/>
    <p:sldId id="458" r:id="rId174"/>
    <p:sldId id="459" r:id="rId175"/>
    <p:sldId id="460" r:id="rId176"/>
    <p:sldId id="461" r:id="rId177"/>
    <p:sldId id="462" r:id="rId178"/>
    <p:sldId id="463" r:id="rId179"/>
    <p:sldId id="464" r:id="rId180"/>
    <p:sldId id="465" r:id="rId181"/>
    <p:sldId id="466" r:id="rId182"/>
    <p:sldId id="467" r:id="rId183"/>
    <p:sldId id="468" r:id="rId184"/>
    <p:sldId id="469" r:id="rId185"/>
    <p:sldId id="470" r:id="rId186"/>
    <p:sldId id="471" r:id="rId187"/>
    <p:sldId id="472" r:id="rId188"/>
    <p:sldId id="473" r:id="rId189"/>
    <p:sldId id="474" r:id="rId190"/>
    <p:sldId id="475" r:id="rId191"/>
    <p:sldId id="476" r:id="rId192"/>
    <p:sldId id="477" r:id="rId193"/>
    <p:sldId id="478" r:id="rId194"/>
    <p:sldId id="479" r:id="rId195"/>
    <p:sldId id="480" r:id="rId196"/>
    <p:sldId id="481" r:id="rId197"/>
    <p:sldId id="482" r:id="rId198"/>
    <p:sldId id="483" r:id="rId199"/>
    <p:sldId id="484" r:id="rId200"/>
    <p:sldId id="485" r:id="rId201"/>
    <p:sldId id="486" r:id="rId202"/>
    <p:sldId id="487" r:id="rId203"/>
    <p:sldId id="488" r:id="rId204"/>
    <p:sldId id="489" r:id="rId205"/>
    <p:sldId id="490" r:id="rId206"/>
    <p:sldId id="491" r:id="rId207"/>
    <p:sldId id="492" r:id="rId208"/>
    <p:sldId id="493" r:id="rId209"/>
    <p:sldId id="494" r:id="rId210"/>
    <p:sldId id="495" r:id="rId211"/>
    <p:sldId id="496" r:id="rId212"/>
    <p:sldId id="497" r:id="rId213"/>
    <p:sldId id="498" r:id="rId214"/>
    <p:sldId id="499" r:id="rId215"/>
    <p:sldId id="500" r:id="rId216"/>
    <p:sldId id="501" r:id="rId217"/>
    <p:sldId id="502" r:id="rId218"/>
    <p:sldId id="503" r:id="rId219"/>
    <p:sldId id="504" r:id="rId220"/>
    <p:sldId id="505" r:id="rId221"/>
    <p:sldId id="506" r:id="rId222"/>
    <p:sldId id="507" r:id="rId223"/>
    <p:sldId id="508" r:id="rId224"/>
    <p:sldId id="509" r:id="rId225"/>
    <p:sldId id="510" r:id="rId226"/>
    <p:sldId id="511" r:id="rId227"/>
    <p:sldId id="512" r:id="rId228"/>
    <p:sldId id="513" r:id="rId229"/>
    <p:sldId id="514" r:id="rId230"/>
    <p:sldId id="515" r:id="rId231"/>
    <p:sldId id="516" r:id="rId232"/>
    <p:sldId id="517" r:id="rId233"/>
    <p:sldId id="518" r:id="rId234"/>
    <p:sldId id="519" r:id="rId235"/>
    <p:sldId id="520" r:id="rId236"/>
    <p:sldId id="521" r:id="rId237"/>
    <p:sldId id="522" r:id="rId238"/>
    <p:sldId id="523" r:id="rId239"/>
    <p:sldId id="524" r:id="rId240"/>
    <p:sldId id="525" r:id="rId241"/>
    <p:sldId id="526" r:id="rId242"/>
    <p:sldId id="528" r:id="rId243"/>
    <p:sldId id="527" r:id="rId244"/>
    <p:sldId id="529" r:id="rId245"/>
    <p:sldId id="530" r:id="rId246"/>
    <p:sldId id="531" r:id="rId247"/>
    <p:sldId id="532" r:id="rId248"/>
    <p:sldId id="533" r:id="rId249"/>
    <p:sldId id="534" r:id="rId250"/>
    <p:sldId id="535" r:id="rId251"/>
    <p:sldId id="536" r:id="rId252"/>
    <p:sldId id="537" r:id="rId253"/>
    <p:sldId id="538" r:id="rId254"/>
    <p:sldId id="539" r:id="rId255"/>
    <p:sldId id="540" r:id="rId256"/>
    <p:sldId id="541" r:id="rId257"/>
    <p:sldId id="542" r:id="rId258"/>
    <p:sldId id="543" r:id="rId259"/>
    <p:sldId id="544" r:id="rId260"/>
    <p:sldId id="545" r:id="rId261"/>
    <p:sldId id="546" r:id="rId262"/>
    <p:sldId id="547" r:id="rId263"/>
    <p:sldId id="548" r:id="rId264"/>
    <p:sldId id="549" r:id="rId265"/>
    <p:sldId id="550" r:id="rId266"/>
    <p:sldId id="551" r:id="rId267"/>
    <p:sldId id="552" r:id="rId268"/>
    <p:sldId id="553" r:id="rId269"/>
    <p:sldId id="554" r:id="rId270"/>
    <p:sldId id="555" r:id="rId271"/>
    <p:sldId id="556" r:id="rId272"/>
    <p:sldId id="557" r:id="rId273"/>
    <p:sldId id="558" r:id="rId274"/>
    <p:sldId id="559" r:id="rId275"/>
    <p:sldId id="560" r:id="rId276"/>
    <p:sldId id="561" r:id="rId277"/>
    <p:sldId id="562" r:id="rId278"/>
    <p:sldId id="563" r:id="rId279"/>
    <p:sldId id="564" r:id="rId280"/>
  </p:sldIdLst>
  <p:sldSz cx="12192000" cy="6858000"/>
  <p:notesSz cx="6858000" cy="9144000"/>
  <p:custDataLst>
    <p:tags r:id="rId28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79" d="100"/>
          <a:sy n="79" d="100"/>
        </p:scale>
        <p:origin x="821" y="77"/>
      </p:cViewPr>
      <p:guideLst>
        <p:guide pos="3840"/>
        <p:guide orient="horz" pos="2172"/>
      </p:guideLst>
    </p:cSldViewPr>
  </p:slideViewPr>
  <p:notesTextViewPr>
    <p:cViewPr>
      <p:scale>
        <a:sx n="1" d="1"/>
        <a:sy n="1" d="1"/>
      </p:scale>
      <p:origin x="0" y="0"/>
    </p:cViewPr>
  </p:notesTextViewPr>
  <p:gridSpacing cx="36004" cy="36004"/>
</p:viewPr>
</file>

<file path=ppt/_rels/presentation.xml.rels><?xml version="1.0" encoding="UTF-8" standalone="yes"?>
<Relationships xmlns="http://schemas.openxmlformats.org/package/2006/relationships"><Relationship Id="rId99" Type="http://schemas.openxmlformats.org/officeDocument/2006/relationships/slide" Target="slides/slide96.xml"/><Relationship Id="rId98" Type="http://schemas.openxmlformats.org/officeDocument/2006/relationships/slide" Target="slides/slide95.xml"/><Relationship Id="rId97" Type="http://schemas.openxmlformats.org/officeDocument/2006/relationships/slide" Target="slides/slide94.xml"/><Relationship Id="rId96" Type="http://schemas.openxmlformats.org/officeDocument/2006/relationships/slide" Target="slides/slide93.xml"/><Relationship Id="rId95" Type="http://schemas.openxmlformats.org/officeDocument/2006/relationships/slide" Target="slides/slide92.xml"/><Relationship Id="rId94" Type="http://schemas.openxmlformats.org/officeDocument/2006/relationships/slide" Target="slides/slide91.xml"/><Relationship Id="rId93" Type="http://schemas.openxmlformats.org/officeDocument/2006/relationships/slide" Target="slides/slide90.xml"/><Relationship Id="rId92" Type="http://schemas.openxmlformats.org/officeDocument/2006/relationships/slide" Target="slides/slide89.xml"/><Relationship Id="rId91" Type="http://schemas.openxmlformats.org/officeDocument/2006/relationships/slide" Target="slides/slide88.xml"/><Relationship Id="rId90" Type="http://schemas.openxmlformats.org/officeDocument/2006/relationships/slide" Target="slides/slide87.xml"/><Relationship Id="rId9" Type="http://schemas.openxmlformats.org/officeDocument/2006/relationships/slide" Target="slides/slide6.xml"/><Relationship Id="rId89" Type="http://schemas.openxmlformats.org/officeDocument/2006/relationships/slide" Target="slides/slide86.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4" Type="http://schemas.openxmlformats.org/officeDocument/2006/relationships/tags" Target="tags/tag1.xml"/><Relationship Id="rId283" Type="http://schemas.openxmlformats.org/officeDocument/2006/relationships/tableStyles" Target="tableStyles.xml"/><Relationship Id="rId282" Type="http://schemas.openxmlformats.org/officeDocument/2006/relationships/viewProps" Target="viewProps.xml"/><Relationship Id="rId281" Type="http://schemas.openxmlformats.org/officeDocument/2006/relationships/presProps" Target="presProps.xml"/><Relationship Id="rId280" Type="http://schemas.openxmlformats.org/officeDocument/2006/relationships/slide" Target="slides/slide277.xml"/><Relationship Id="rId28" Type="http://schemas.openxmlformats.org/officeDocument/2006/relationships/slide" Target="slides/slide25.xml"/><Relationship Id="rId279" Type="http://schemas.openxmlformats.org/officeDocument/2006/relationships/slide" Target="slides/slide276.xml"/><Relationship Id="rId278" Type="http://schemas.openxmlformats.org/officeDocument/2006/relationships/slide" Target="slides/slide275.xml"/><Relationship Id="rId277" Type="http://schemas.openxmlformats.org/officeDocument/2006/relationships/slide" Target="slides/slide274.xml"/><Relationship Id="rId276" Type="http://schemas.openxmlformats.org/officeDocument/2006/relationships/slide" Target="slides/slide273.xml"/><Relationship Id="rId275" Type="http://schemas.openxmlformats.org/officeDocument/2006/relationships/slide" Target="slides/slide272.xml"/><Relationship Id="rId274" Type="http://schemas.openxmlformats.org/officeDocument/2006/relationships/slide" Target="slides/slide271.xml"/><Relationship Id="rId273" Type="http://schemas.openxmlformats.org/officeDocument/2006/relationships/slide" Target="slides/slide270.xml"/><Relationship Id="rId272" Type="http://schemas.openxmlformats.org/officeDocument/2006/relationships/slide" Target="slides/slide269.xml"/><Relationship Id="rId271" Type="http://schemas.openxmlformats.org/officeDocument/2006/relationships/slide" Target="slides/slide268.xml"/><Relationship Id="rId270" Type="http://schemas.openxmlformats.org/officeDocument/2006/relationships/slide" Target="slides/slide267.xml"/><Relationship Id="rId27" Type="http://schemas.openxmlformats.org/officeDocument/2006/relationships/slide" Target="slides/slide24.xml"/><Relationship Id="rId269" Type="http://schemas.openxmlformats.org/officeDocument/2006/relationships/slide" Target="slides/slide266.xml"/><Relationship Id="rId268" Type="http://schemas.openxmlformats.org/officeDocument/2006/relationships/slide" Target="slides/slide265.xml"/><Relationship Id="rId267" Type="http://schemas.openxmlformats.org/officeDocument/2006/relationships/slide" Target="slides/slide264.xml"/><Relationship Id="rId266" Type="http://schemas.openxmlformats.org/officeDocument/2006/relationships/slide" Target="slides/slide263.xml"/><Relationship Id="rId265" Type="http://schemas.openxmlformats.org/officeDocument/2006/relationships/slide" Target="slides/slide262.xml"/><Relationship Id="rId264" Type="http://schemas.openxmlformats.org/officeDocument/2006/relationships/slide" Target="slides/slide261.xml"/><Relationship Id="rId263" Type="http://schemas.openxmlformats.org/officeDocument/2006/relationships/slide" Target="slides/slide260.xml"/><Relationship Id="rId262" Type="http://schemas.openxmlformats.org/officeDocument/2006/relationships/slide" Target="slides/slide259.xml"/><Relationship Id="rId261" Type="http://schemas.openxmlformats.org/officeDocument/2006/relationships/slide" Target="slides/slide258.xml"/><Relationship Id="rId260" Type="http://schemas.openxmlformats.org/officeDocument/2006/relationships/slide" Target="slides/slide257.xml"/><Relationship Id="rId26" Type="http://schemas.openxmlformats.org/officeDocument/2006/relationships/slide" Target="slides/slide23.xml"/><Relationship Id="rId259" Type="http://schemas.openxmlformats.org/officeDocument/2006/relationships/slide" Target="slides/slide256.xml"/><Relationship Id="rId258" Type="http://schemas.openxmlformats.org/officeDocument/2006/relationships/slide" Target="slides/slide255.xml"/><Relationship Id="rId257" Type="http://schemas.openxmlformats.org/officeDocument/2006/relationships/slide" Target="slides/slide254.xml"/><Relationship Id="rId256" Type="http://schemas.openxmlformats.org/officeDocument/2006/relationships/slide" Target="slides/slide253.xml"/><Relationship Id="rId255" Type="http://schemas.openxmlformats.org/officeDocument/2006/relationships/slide" Target="slides/slide252.xml"/><Relationship Id="rId254" Type="http://schemas.openxmlformats.org/officeDocument/2006/relationships/slide" Target="slides/slide251.xml"/><Relationship Id="rId253" Type="http://schemas.openxmlformats.org/officeDocument/2006/relationships/slide" Target="slides/slide250.xml"/><Relationship Id="rId252" Type="http://schemas.openxmlformats.org/officeDocument/2006/relationships/slide" Target="slides/slide249.xml"/><Relationship Id="rId251" Type="http://schemas.openxmlformats.org/officeDocument/2006/relationships/slide" Target="slides/slide248.xml"/><Relationship Id="rId250" Type="http://schemas.openxmlformats.org/officeDocument/2006/relationships/slide" Target="slides/slide247.xml"/><Relationship Id="rId25" Type="http://schemas.openxmlformats.org/officeDocument/2006/relationships/slide" Target="slides/slide22.xml"/><Relationship Id="rId249" Type="http://schemas.openxmlformats.org/officeDocument/2006/relationships/slide" Target="slides/slide246.xml"/><Relationship Id="rId248" Type="http://schemas.openxmlformats.org/officeDocument/2006/relationships/slide" Target="slides/slide245.xml"/><Relationship Id="rId247" Type="http://schemas.openxmlformats.org/officeDocument/2006/relationships/slide" Target="slides/slide244.xml"/><Relationship Id="rId246" Type="http://schemas.openxmlformats.org/officeDocument/2006/relationships/slide" Target="slides/slide243.xml"/><Relationship Id="rId245" Type="http://schemas.openxmlformats.org/officeDocument/2006/relationships/slide" Target="slides/slide242.xml"/><Relationship Id="rId244" Type="http://schemas.openxmlformats.org/officeDocument/2006/relationships/slide" Target="slides/slide241.xml"/><Relationship Id="rId243" Type="http://schemas.openxmlformats.org/officeDocument/2006/relationships/slide" Target="slides/slide240.xml"/><Relationship Id="rId242" Type="http://schemas.openxmlformats.org/officeDocument/2006/relationships/slide" Target="slides/slide239.xml"/><Relationship Id="rId241" Type="http://schemas.openxmlformats.org/officeDocument/2006/relationships/slide" Target="slides/slide238.xml"/><Relationship Id="rId240" Type="http://schemas.openxmlformats.org/officeDocument/2006/relationships/slide" Target="slides/slide237.xml"/><Relationship Id="rId24" Type="http://schemas.openxmlformats.org/officeDocument/2006/relationships/slide" Target="slides/slide21.xml"/><Relationship Id="rId239" Type="http://schemas.openxmlformats.org/officeDocument/2006/relationships/slide" Target="slides/slide236.xml"/><Relationship Id="rId238" Type="http://schemas.openxmlformats.org/officeDocument/2006/relationships/slide" Target="slides/slide235.xml"/><Relationship Id="rId237" Type="http://schemas.openxmlformats.org/officeDocument/2006/relationships/slide" Target="slides/slide234.xml"/><Relationship Id="rId236" Type="http://schemas.openxmlformats.org/officeDocument/2006/relationships/slide" Target="slides/slide233.xml"/><Relationship Id="rId235" Type="http://schemas.openxmlformats.org/officeDocument/2006/relationships/slide" Target="slides/slide232.xml"/><Relationship Id="rId234" Type="http://schemas.openxmlformats.org/officeDocument/2006/relationships/slide" Target="slides/slide231.xml"/><Relationship Id="rId233" Type="http://schemas.openxmlformats.org/officeDocument/2006/relationships/slide" Target="slides/slide230.xml"/><Relationship Id="rId232" Type="http://schemas.openxmlformats.org/officeDocument/2006/relationships/slide" Target="slides/slide229.xml"/><Relationship Id="rId231" Type="http://schemas.openxmlformats.org/officeDocument/2006/relationships/slide" Target="slides/slide228.xml"/><Relationship Id="rId230" Type="http://schemas.openxmlformats.org/officeDocument/2006/relationships/slide" Target="slides/slide227.xml"/><Relationship Id="rId23" Type="http://schemas.openxmlformats.org/officeDocument/2006/relationships/slide" Target="slides/slide20.xml"/><Relationship Id="rId229" Type="http://schemas.openxmlformats.org/officeDocument/2006/relationships/slide" Target="slides/slide226.xml"/><Relationship Id="rId228" Type="http://schemas.openxmlformats.org/officeDocument/2006/relationships/slide" Target="slides/slide225.xml"/><Relationship Id="rId227" Type="http://schemas.openxmlformats.org/officeDocument/2006/relationships/slide" Target="slides/slide224.xml"/><Relationship Id="rId226" Type="http://schemas.openxmlformats.org/officeDocument/2006/relationships/slide" Target="slides/slide223.xml"/><Relationship Id="rId225" Type="http://schemas.openxmlformats.org/officeDocument/2006/relationships/slide" Target="slides/slide222.xml"/><Relationship Id="rId224" Type="http://schemas.openxmlformats.org/officeDocument/2006/relationships/slide" Target="slides/slide221.xml"/><Relationship Id="rId223" Type="http://schemas.openxmlformats.org/officeDocument/2006/relationships/slide" Target="slides/slide220.xml"/><Relationship Id="rId222" Type="http://schemas.openxmlformats.org/officeDocument/2006/relationships/slide" Target="slides/slide219.xml"/><Relationship Id="rId221" Type="http://schemas.openxmlformats.org/officeDocument/2006/relationships/slide" Target="slides/slide218.xml"/><Relationship Id="rId220" Type="http://schemas.openxmlformats.org/officeDocument/2006/relationships/slide" Target="slides/slide217.xml"/><Relationship Id="rId22" Type="http://schemas.openxmlformats.org/officeDocument/2006/relationships/slide" Target="slides/slide19.xml"/><Relationship Id="rId219" Type="http://schemas.openxmlformats.org/officeDocument/2006/relationships/slide" Target="slides/slide216.xml"/><Relationship Id="rId218" Type="http://schemas.openxmlformats.org/officeDocument/2006/relationships/slide" Target="slides/slide215.xml"/><Relationship Id="rId217" Type="http://schemas.openxmlformats.org/officeDocument/2006/relationships/slide" Target="slides/slide214.xml"/><Relationship Id="rId216" Type="http://schemas.openxmlformats.org/officeDocument/2006/relationships/slide" Target="slides/slide213.xml"/><Relationship Id="rId215" Type="http://schemas.openxmlformats.org/officeDocument/2006/relationships/slide" Target="slides/slide212.xml"/><Relationship Id="rId214" Type="http://schemas.openxmlformats.org/officeDocument/2006/relationships/slide" Target="slides/slide211.xml"/><Relationship Id="rId213" Type="http://schemas.openxmlformats.org/officeDocument/2006/relationships/slide" Target="slides/slide210.xml"/><Relationship Id="rId212" Type="http://schemas.openxmlformats.org/officeDocument/2006/relationships/slide" Target="slides/slide209.xml"/><Relationship Id="rId211" Type="http://schemas.openxmlformats.org/officeDocument/2006/relationships/slide" Target="slides/slide208.xml"/><Relationship Id="rId210" Type="http://schemas.openxmlformats.org/officeDocument/2006/relationships/slide" Target="slides/slide207.xml"/><Relationship Id="rId21" Type="http://schemas.openxmlformats.org/officeDocument/2006/relationships/slide" Target="slides/slide18.xml"/><Relationship Id="rId209" Type="http://schemas.openxmlformats.org/officeDocument/2006/relationships/slide" Target="slides/slide206.xml"/><Relationship Id="rId208" Type="http://schemas.openxmlformats.org/officeDocument/2006/relationships/slide" Target="slides/slide205.xml"/><Relationship Id="rId207" Type="http://schemas.openxmlformats.org/officeDocument/2006/relationships/slide" Target="slides/slide204.xml"/><Relationship Id="rId206" Type="http://schemas.openxmlformats.org/officeDocument/2006/relationships/slide" Target="slides/slide203.xml"/><Relationship Id="rId205" Type="http://schemas.openxmlformats.org/officeDocument/2006/relationships/slide" Target="slides/slide202.xml"/><Relationship Id="rId204" Type="http://schemas.openxmlformats.org/officeDocument/2006/relationships/slide" Target="slides/slide201.xml"/><Relationship Id="rId203" Type="http://schemas.openxmlformats.org/officeDocument/2006/relationships/slide" Target="slides/slide200.xml"/><Relationship Id="rId202" Type="http://schemas.openxmlformats.org/officeDocument/2006/relationships/slide" Target="slides/slide199.xml"/><Relationship Id="rId201" Type="http://schemas.openxmlformats.org/officeDocument/2006/relationships/slide" Target="slides/slide198.xml"/><Relationship Id="rId200" Type="http://schemas.openxmlformats.org/officeDocument/2006/relationships/slide" Target="slides/slide197.xml"/><Relationship Id="rId20" Type="http://schemas.openxmlformats.org/officeDocument/2006/relationships/slide" Target="slides/slide17.xml"/><Relationship Id="rId2" Type="http://schemas.openxmlformats.org/officeDocument/2006/relationships/theme" Target="theme/theme1.xml"/><Relationship Id="rId199" Type="http://schemas.openxmlformats.org/officeDocument/2006/relationships/slide" Target="slides/slide196.xml"/><Relationship Id="rId198" Type="http://schemas.openxmlformats.org/officeDocument/2006/relationships/slide" Target="slides/slide195.xml"/><Relationship Id="rId197" Type="http://schemas.openxmlformats.org/officeDocument/2006/relationships/slide" Target="slides/slide194.xml"/><Relationship Id="rId196" Type="http://schemas.openxmlformats.org/officeDocument/2006/relationships/slide" Target="slides/slide193.xml"/><Relationship Id="rId195" Type="http://schemas.openxmlformats.org/officeDocument/2006/relationships/slide" Target="slides/slide192.xml"/><Relationship Id="rId194" Type="http://schemas.openxmlformats.org/officeDocument/2006/relationships/slide" Target="slides/slide191.xml"/><Relationship Id="rId193" Type="http://schemas.openxmlformats.org/officeDocument/2006/relationships/slide" Target="slides/slide190.xml"/><Relationship Id="rId192" Type="http://schemas.openxmlformats.org/officeDocument/2006/relationships/slide" Target="slides/slide189.xml"/><Relationship Id="rId191" Type="http://schemas.openxmlformats.org/officeDocument/2006/relationships/slide" Target="slides/slide188.xml"/><Relationship Id="rId190" Type="http://schemas.openxmlformats.org/officeDocument/2006/relationships/slide" Target="slides/slide187.xml"/><Relationship Id="rId19" Type="http://schemas.openxmlformats.org/officeDocument/2006/relationships/slide" Target="slides/slide16.xml"/><Relationship Id="rId189" Type="http://schemas.openxmlformats.org/officeDocument/2006/relationships/slide" Target="slides/slide186.xml"/><Relationship Id="rId188" Type="http://schemas.openxmlformats.org/officeDocument/2006/relationships/slide" Target="slides/slide185.xml"/><Relationship Id="rId187" Type="http://schemas.openxmlformats.org/officeDocument/2006/relationships/slide" Target="slides/slide184.xml"/><Relationship Id="rId186" Type="http://schemas.openxmlformats.org/officeDocument/2006/relationships/slide" Target="slides/slide183.xml"/><Relationship Id="rId185" Type="http://schemas.openxmlformats.org/officeDocument/2006/relationships/slide" Target="slides/slide182.xml"/><Relationship Id="rId184" Type="http://schemas.openxmlformats.org/officeDocument/2006/relationships/slide" Target="slides/slide181.xml"/><Relationship Id="rId183" Type="http://schemas.openxmlformats.org/officeDocument/2006/relationships/slide" Target="slides/slide180.xml"/><Relationship Id="rId182" Type="http://schemas.openxmlformats.org/officeDocument/2006/relationships/slide" Target="slides/slide179.xml"/><Relationship Id="rId181" Type="http://schemas.openxmlformats.org/officeDocument/2006/relationships/slide" Target="slides/slide178.xml"/><Relationship Id="rId180" Type="http://schemas.openxmlformats.org/officeDocument/2006/relationships/slide" Target="slides/slide177.xml"/><Relationship Id="rId18" Type="http://schemas.openxmlformats.org/officeDocument/2006/relationships/slide" Target="slides/slide15.xml"/><Relationship Id="rId179" Type="http://schemas.openxmlformats.org/officeDocument/2006/relationships/slide" Target="slides/slide176.xml"/><Relationship Id="rId178" Type="http://schemas.openxmlformats.org/officeDocument/2006/relationships/slide" Target="slides/slide175.xml"/><Relationship Id="rId177" Type="http://schemas.openxmlformats.org/officeDocument/2006/relationships/slide" Target="slides/slide174.xml"/><Relationship Id="rId176" Type="http://schemas.openxmlformats.org/officeDocument/2006/relationships/slide" Target="slides/slide173.xml"/><Relationship Id="rId175" Type="http://schemas.openxmlformats.org/officeDocument/2006/relationships/slide" Target="slides/slide172.xml"/><Relationship Id="rId174" Type="http://schemas.openxmlformats.org/officeDocument/2006/relationships/slide" Target="slides/slide171.xml"/><Relationship Id="rId173" Type="http://schemas.openxmlformats.org/officeDocument/2006/relationships/slide" Target="slides/slide170.xml"/><Relationship Id="rId172" Type="http://schemas.openxmlformats.org/officeDocument/2006/relationships/slide" Target="slides/slide169.xml"/><Relationship Id="rId171" Type="http://schemas.openxmlformats.org/officeDocument/2006/relationships/slide" Target="slides/slide168.xml"/><Relationship Id="rId170" Type="http://schemas.openxmlformats.org/officeDocument/2006/relationships/slide" Target="slides/slide167.xml"/><Relationship Id="rId17" Type="http://schemas.openxmlformats.org/officeDocument/2006/relationships/slide" Target="slides/slide14.xml"/><Relationship Id="rId169" Type="http://schemas.openxmlformats.org/officeDocument/2006/relationships/slide" Target="slides/slide166.xml"/><Relationship Id="rId168" Type="http://schemas.openxmlformats.org/officeDocument/2006/relationships/slide" Target="slides/slide165.xml"/><Relationship Id="rId167" Type="http://schemas.openxmlformats.org/officeDocument/2006/relationships/slide" Target="slides/slide164.xml"/><Relationship Id="rId166" Type="http://schemas.openxmlformats.org/officeDocument/2006/relationships/slide" Target="slides/slide163.xml"/><Relationship Id="rId165" Type="http://schemas.openxmlformats.org/officeDocument/2006/relationships/slide" Target="slides/slide162.xml"/><Relationship Id="rId164" Type="http://schemas.openxmlformats.org/officeDocument/2006/relationships/slide" Target="slides/slide161.xml"/><Relationship Id="rId163" Type="http://schemas.openxmlformats.org/officeDocument/2006/relationships/slide" Target="slides/slide160.xml"/><Relationship Id="rId162" Type="http://schemas.openxmlformats.org/officeDocument/2006/relationships/slide" Target="slides/slide159.xml"/><Relationship Id="rId161" Type="http://schemas.openxmlformats.org/officeDocument/2006/relationships/slide" Target="slides/slide158.xml"/><Relationship Id="rId160" Type="http://schemas.openxmlformats.org/officeDocument/2006/relationships/slide" Target="slides/slide157.xml"/><Relationship Id="rId16" Type="http://schemas.openxmlformats.org/officeDocument/2006/relationships/slide" Target="slides/slide13.xml"/><Relationship Id="rId159" Type="http://schemas.openxmlformats.org/officeDocument/2006/relationships/slide" Target="slides/slide156.xml"/><Relationship Id="rId158" Type="http://schemas.openxmlformats.org/officeDocument/2006/relationships/slide" Target="slides/slide155.xml"/><Relationship Id="rId157" Type="http://schemas.openxmlformats.org/officeDocument/2006/relationships/slide" Target="slides/slide154.xml"/><Relationship Id="rId156" Type="http://schemas.openxmlformats.org/officeDocument/2006/relationships/slide" Target="slides/slide153.xml"/><Relationship Id="rId155" Type="http://schemas.openxmlformats.org/officeDocument/2006/relationships/slide" Target="slides/slide152.xml"/><Relationship Id="rId154" Type="http://schemas.openxmlformats.org/officeDocument/2006/relationships/slide" Target="slides/slide151.xml"/><Relationship Id="rId153" Type="http://schemas.openxmlformats.org/officeDocument/2006/relationships/slide" Target="slides/slide150.xml"/><Relationship Id="rId152" Type="http://schemas.openxmlformats.org/officeDocument/2006/relationships/slide" Target="slides/slide149.xml"/><Relationship Id="rId151" Type="http://schemas.openxmlformats.org/officeDocument/2006/relationships/slide" Target="slides/slide148.xml"/><Relationship Id="rId150" Type="http://schemas.openxmlformats.org/officeDocument/2006/relationships/slide" Target="slides/slide147.xml"/><Relationship Id="rId15" Type="http://schemas.openxmlformats.org/officeDocument/2006/relationships/slide" Target="slides/slide12.xml"/><Relationship Id="rId149" Type="http://schemas.openxmlformats.org/officeDocument/2006/relationships/slide" Target="slides/slide146.xml"/><Relationship Id="rId148" Type="http://schemas.openxmlformats.org/officeDocument/2006/relationships/slide" Target="slides/slide145.xml"/><Relationship Id="rId147" Type="http://schemas.openxmlformats.org/officeDocument/2006/relationships/slide" Target="slides/slide144.xml"/><Relationship Id="rId146" Type="http://schemas.openxmlformats.org/officeDocument/2006/relationships/slide" Target="slides/slide143.xml"/><Relationship Id="rId145" Type="http://schemas.openxmlformats.org/officeDocument/2006/relationships/slide" Target="slides/slide142.xml"/><Relationship Id="rId144" Type="http://schemas.openxmlformats.org/officeDocument/2006/relationships/slide" Target="slides/slide141.xml"/><Relationship Id="rId143" Type="http://schemas.openxmlformats.org/officeDocument/2006/relationships/slide" Target="slides/slide140.xml"/><Relationship Id="rId142" Type="http://schemas.openxmlformats.org/officeDocument/2006/relationships/slide" Target="slides/slide139.xml"/><Relationship Id="rId141" Type="http://schemas.openxmlformats.org/officeDocument/2006/relationships/slide" Target="slides/slide138.xml"/><Relationship Id="rId140" Type="http://schemas.openxmlformats.org/officeDocument/2006/relationships/slide" Target="slides/slide137.xml"/><Relationship Id="rId14" Type="http://schemas.openxmlformats.org/officeDocument/2006/relationships/slide" Target="slides/slide11.xml"/><Relationship Id="rId139" Type="http://schemas.openxmlformats.org/officeDocument/2006/relationships/slide" Target="slides/slide136.xml"/><Relationship Id="rId138" Type="http://schemas.openxmlformats.org/officeDocument/2006/relationships/slide" Target="slides/slide135.xml"/><Relationship Id="rId137" Type="http://schemas.openxmlformats.org/officeDocument/2006/relationships/slide" Target="slides/slide134.xml"/><Relationship Id="rId136" Type="http://schemas.openxmlformats.org/officeDocument/2006/relationships/slide" Target="slides/slide133.xml"/><Relationship Id="rId135" Type="http://schemas.openxmlformats.org/officeDocument/2006/relationships/slide" Target="slides/slide132.xml"/><Relationship Id="rId134" Type="http://schemas.openxmlformats.org/officeDocument/2006/relationships/slide" Target="slides/slide131.xml"/><Relationship Id="rId133" Type="http://schemas.openxmlformats.org/officeDocument/2006/relationships/slide" Target="slides/slide130.xml"/><Relationship Id="rId132" Type="http://schemas.openxmlformats.org/officeDocument/2006/relationships/slide" Target="slides/slide129.xml"/><Relationship Id="rId131" Type="http://schemas.openxmlformats.org/officeDocument/2006/relationships/slide" Target="slides/slide128.xml"/><Relationship Id="rId130" Type="http://schemas.openxmlformats.org/officeDocument/2006/relationships/slide" Target="slides/slide127.xml"/><Relationship Id="rId13" Type="http://schemas.openxmlformats.org/officeDocument/2006/relationships/slide" Target="slides/slide10.xml"/><Relationship Id="rId129" Type="http://schemas.openxmlformats.org/officeDocument/2006/relationships/slide" Target="slides/slide126.xml"/><Relationship Id="rId128" Type="http://schemas.openxmlformats.org/officeDocument/2006/relationships/slide" Target="slides/slide125.xml"/><Relationship Id="rId127" Type="http://schemas.openxmlformats.org/officeDocument/2006/relationships/slide" Target="slides/slide124.xml"/><Relationship Id="rId126" Type="http://schemas.openxmlformats.org/officeDocument/2006/relationships/slide" Target="slides/slide123.xml"/><Relationship Id="rId125" Type="http://schemas.openxmlformats.org/officeDocument/2006/relationships/slide" Target="slides/slide122.xml"/><Relationship Id="rId124" Type="http://schemas.openxmlformats.org/officeDocument/2006/relationships/slide" Target="slides/slide121.xml"/><Relationship Id="rId123" Type="http://schemas.openxmlformats.org/officeDocument/2006/relationships/slide" Target="slides/slide120.xml"/><Relationship Id="rId122" Type="http://schemas.openxmlformats.org/officeDocument/2006/relationships/slide" Target="slides/slide119.xml"/><Relationship Id="rId121" Type="http://schemas.openxmlformats.org/officeDocument/2006/relationships/slide" Target="slides/slide118.xml"/><Relationship Id="rId120" Type="http://schemas.openxmlformats.org/officeDocument/2006/relationships/slide" Target="slides/slide117.xml"/><Relationship Id="rId12" Type="http://schemas.openxmlformats.org/officeDocument/2006/relationships/slide" Target="slides/slide9.xml"/><Relationship Id="rId119" Type="http://schemas.openxmlformats.org/officeDocument/2006/relationships/slide" Target="slides/slide116.xml"/><Relationship Id="rId118" Type="http://schemas.openxmlformats.org/officeDocument/2006/relationships/slide" Target="slides/slide115.xml"/><Relationship Id="rId117" Type="http://schemas.openxmlformats.org/officeDocument/2006/relationships/slide" Target="slides/slide114.xml"/><Relationship Id="rId116" Type="http://schemas.openxmlformats.org/officeDocument/2006/relationships/slide" Target="slides/slide113.xml"/><Relationship Id="rId115" Type="http://schemas.openxmlformats.org/officeDocument/2006/relationships/slide" Target="slides/slide112.xml"/><Relationship Id="rId114" Type="http://schemas.openxmlformats.org/officeDocument/2006/relationships/slide" Target="slides/slide111.xml"/><Relationship Id="rId113" Type="http://schemas.openxmlformats.org/officeDocument/2006/relationships/slide" Target="slides/slide110.xml"/><Relationship Id="rId112" Type="http://schemas.openxmlformats.org/officeDocument/2006/relationships/slide" Target="slides/slide109.xml"/><Relationship Id="rId111" Type="http://schemas.openxmlformats.org/officeDocument/2006/relationships/slide" Target="slides/slide108.xml"/><Relationship Id="rId110" Type="http://schemas.openxmlformats.org/officeDocument/2006/relationships/slide" Target="slides/slide107.xml"/><Relationship Id="rId11" Type="http://schemas.openxmlformats.org/officeDocument/2006/relationships/slide" Target="slides/slide8.xml"/><Relationship Id="rId109" Type="http://schemas.openxmlformats.org/officeDocument/2006/relationships/slide" Target="slides/slide106.xml"/><Relationship Id="rId108" Type="http://schemas.openxmlformats.org/officeDocument/2006/relationships/slide" Target="slides/slide105.xml"/><Relationship Id="rId107" Type="http://schemas.openxmlformats.org/officeDocument/2006/relationships/slide" Target="slides/slide104.xml"/><Relationship Id="rId106" Type="http://schemas.openxmlformats.org/officeDocument/2006/relationships/slide" Target="slides/slide103.xml"/><Relationship Id="rId105" Type="http://schemas.openxmlformats.org/officeDocument/2006/relationships/slide" Target="slides/slide102.xml"/><Relationship Id="rId104" Type="http://schemas.openxmlformats.org/officeDocument/2006/relationships/slide" Target="slides/slide101.xml"/><Relationship Id="rId103" Type="http://schemas.openxmlformats.org/officeDocument/2006/relationships/slide" Target="slides/slide100.xml"/><Relationship Id="rId102" Type="http://schemas.openxmlformats.org/officeDocument/2006/relationships/slide" Target="slides/slide99.xml"/><Relationship Id="rId101" Type="http://schemas.openxmlformats.org/officeDocument/2006/relationships/slide" Target="slides/slide98.xml"/><Relationship Id="rId100" Type="http://schemas.openxmlformats.org/officeDocument/2006/relationships/slide" Target="slides/slide97.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7DFB97-536C-4347-B6EB-99C60B0CCBAB}"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0EB97CF-67A4-4AF0-98D8-5110AB66D6C7}"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0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0.xml"/></Relationships>
</file>

<file path=ppt/notesSlides/_rels/notesSlide10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1.xml"/></Relationships>
</file>

<file path=ppt/notesSlides/_rels/notesSlide10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2.xml"/></Relationships>
</file>

<file path=ppt/notesSlides/_rels/notesSlide10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3.xml"/></Relationships>
</file>

<file path=ppt/notesSlides/_rels/notesSlide10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4.xml"/></Relationships>
</file>

<file path=ppt/notesSlides/_rels/notesSlide10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5.xml"/></Relationships>
</file>

<file path=ppt/notesSlides/_rels/notesSlide10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6.xml"/></Relationships>
</file>

<file path=ppt/notesSlides/_rels/notesSlide10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7.xml"/></Relationships>
</file>

<file path=ppt/notesSlides/_rels/notesSlide10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8.xml"/></Relationships>
</file>

<file path=ppt/notesSlides/_rels/notesSlide10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9.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0.xml"/></Relationships>
</file>

<file path=ppt/notesSlides/_rels/notesSlide1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1.xml"/></Relationships>
</file>

<file path=ppt/notesSlides/_rels/notesSlide1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2.xml"/></Relationships>
</file>

<file path=ppt/notesSlides/_rels/notesSlide1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3.xml"/></Relationships>
</file>

<file path=ppt/notesSlides/_rels/notesSlide1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4.xml"/></Relationships>
</file>

<file path=ppt/notesSlides/_rels/notesSlide1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5.xml"/></Relationships>
</file>

<file path=ppt/notesSlides/_rels/notesSlide1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6.xml"/></Relationships>
</file>

<file path=ppt/notesSlides/_rels/notesSlide1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7.xml"/></Relationships>
</file>

<file path=ppt/notesSlides/_rels/notesSlide1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8.xml"/></Relationships>
</file>

<file path=ppt/notesSlides/_rels/notesSlide1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9.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0.xml"/></Relationships>
</file>

<file path=ppt/notesSlides/_rels/notesSlide1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1.xml"/></Relationships>
</file>

<file path=ppt/notesSlides/_rels/notesSlide1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2.xml"/></Relationships>
</file>

<file path=ppt/notesSlides/_rels/notesSlide1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3.xml"/></Relationships>
</file>

<file path=ppt/notesSlides/_rels/notesSlide1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4.xml"/></Relationships>
</file>

<file path=ppt/notesSlides/_rels/notesSlide1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5.xml"/></Relationships>
</file>

<file path=ppt/notesSlides/_rels/notesSlide1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6.xml"/></Relationships>
</file>

<file path=ppt/notesSlides/_rels/notesSlide1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7.xml"/></Relationships>
</file>

<file path=ppt/notesSlides/_rels/notesSlide1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8.xml"/></Relationships>
</file>

<file path=ppt/notesSlides/_rels/notesSlide1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9.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0.xml"/></Relationships>
</file>

<file path=ppt/notesSlides/_rels/notesSlide1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1.xml"/></Relationships>
</file>

<file path=ppt/notesSlides/_rels/notesSlide1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2.xml"/></Relationships>
</file>

<file path=ppt/notesSlides/_rels/notesSlide1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3.xml"/></Relationships>
</file>

<file path=ppt/notesSlides/_rels/notesSlide1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4.xml"/></Relationships>
</file>

<file path=ppt/notesSlides/_rels/notesSlide1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5.xml"/></Relationships>
</file>

<file path=ppt/notesSlides/_rels/notesSlide1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6.xml"/></Relationships>
</file>

<file path=ppt/notesSlides/_rels/notesSlide1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7.xml"/></Relationships>
</file>

<file path=ppt/notesSlides/_rels/notesSlide1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8.xml"/></Relationships>
</file>

<file path=ppt/notesSlides/_rels/notesSlide1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9.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0.xml"/></Relationships>
</file>

<file path=ppt/notesSlides/_rels/notesSlide1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1.xml"/></Relationships>
</file>

<file path=ppt/notesSlides/_rels/notesSlide1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2.xml"/></Relationships>
</file>

<file path=ppt/notesSlides/_rels/notesSlide1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3.xml"/></Relationships>
</file>

<file path=ppt/notesSlides/_rels/notesSlide1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4.xml"/></Relationships>
</file>

<file path=ppt/notesSlides/_rels/notesSlide1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5.xml"/></Relationships>
</file>

<file path=ppt/notesSlides/_rels/notesSlide1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6.xml"/></Relationships>
</file>

<file path=ppt/notesSlides/_rels/notesSlide1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7.xml"/></Relationships>
</file>

<file path=ppt/notesSlides/_rels/notesSlide1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8.xml"/></Relationships>
</file>

<file path=ppt/notesSlides/_rels/notesSlide1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9.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0.xml"/></Relationships>
</file>

<file path=ppt/notesSlides/_rels/notesSlide1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1.xml"/></Relationships>
</file>

<file path=ppt/notesSlides/_rels/notesSlide1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2.xml"/></Relationships>
</file>

<file path=ppt/notesSlides/_rels/notesSlide1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3.xml"/></Relationships>
</file>

<file path=ppt/notesSlides/_rels/notesSlide1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4.xml"/></Relationships>
</file>

<file path=ppt/notesSlides/_rels/notesSlide1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5.xml"/></Relationships>
</file>

<file path=ppt/notesSlides/_rels/notesSlide1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6.xml"/></Relationships>
</file>

<file path=ppt/notesSlides/_rels/notesSlide1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7.xml"/></Relationships>
</file>

<file path=ppt/notesSlides/_rels/notesSlide1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8.xml"/></Relationships>
</file>

<file path=ppt/notesSlides/_rels/notesSlide1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9.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0.xml"/></Relationships>
</file>

<file path=ppt/notesSlides/_rels/notesSlide1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1.xml"/></Relationships>
</file>

<file path=ppt/notesSlides/_rels/notesSlide1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2.xml"/></Relationships>
</file>

<file path=ppt/notesSlides/_rels/notesSlide1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3.xml"/></Relationships>
</file>

<file path=ppt/notesSlides/_rels/notesSlide1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4.xml"/></Relationships>
</file>

<file path=ppt/notesSlides/_rels/notesSlide1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5.xml"/></Relationships>
</file>

<file path=ppt/notesSlides/_rels/notesSlide1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6.xml"/></Relationships>
</file>

<file path=ppt/notesSlides/_rels/notesSlide1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7.xml"/></Relationships>
</file>

<file path=ppt/notesSlides/_rels/notesSlide1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8.xml"/></Relationships>
</file>

<file path=ppt/notesSlides/_rels/notesSlide1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9.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0.xml"/></Relationships>
</file>

<file path=ppt/notesSlides/_rels/notesSlide1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1.xml"/></Relationships>
</file>

<file path=ppt/notesSlides/_rels/notesSlide1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2.xml"/></Relationships>
</file>

<file path=ppt/notesSlides/_rels/notesSlide1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3.xml"/></Relationships>
</file>

<file path=ppt/notesSlides/_rels/notesSlide1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4.xml"/></Relationships>
</file>

<file path=ppt/notesSlides/_rels/notesSlide1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5.xml"/></Relationships>
</file>

<file path=ppt/notesSlides/_rels/notesSlide1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6.xml"/></Relationships>
</file>

<file path=ppt/notesSlides/_rels/notesSlide1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7.xml"/></Relationships>
</file>

<file path=ppt/notesSlides/_rels/notesSlide17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8.xml"/></Relationships>
</file>

<file path=ppt/notesSlides/_rels/notesSlide17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9.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0.xml"/></Relationships>
</file>

<file path=ppt/notesSlides/_rels/notesSlide18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1.xml"/></Relationships>
</file>

<file path=ppt/notesSlides/_rels/notesSlide18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2.xml"/></Relationships>
</file>

<file path=ppt/notesSlides/_rels/notesSlide18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3.xml"/></Relationships>
</file>

<file path=ppt/notesSlides/_rels/notesSlide18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4.xml"/></Relationships>
</file>

<file path=ppt/notesSlides/_rels/notesSlide18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5.xml"/></Relationships>
</file>

<file path=ppt/notesSlides/_rels/notesSlide18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6.xml"/></Relationships>
</file>

<file path=ppt/notesSlides/_rels/notesSlide18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7.xml"/></Relationships>
</file>

<file path=ppt/notesSlides/_rels/notesSlide18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8.xml"/></Relationships>
</file>

<file path=ppt/notesSlides/_rels/notesSlide18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0.xml"/></Relationships>
</file>

<file path=ppt/notesSlides/_rels/notesSlide19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1.xml"/></Relationships>
</file>

<file path=ppt/notesSlides/_rels/notesSlide19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2.xml"/></Relationships>
</file>

<file path=ppt/notesSlides/_rels/notesSlide19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3.xml"/></Relationships>
</file>

<file path=ppt/notesSlides/_rels/notesSlide19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4.xml"/></Relationships>
</file>

<file path=ppt/notesSlides/_rels/notesSlide19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5.xml"/></Relationships>
</file>

<file path=ppt/notesSlides/_rels/notesSlide19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6.xml"/></Relationships>
</file>

<file path=ppt/notesSlides/_rels/notesSlide19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7.xml"/></Relationships>
</file>

<file path=ppt/notesSlides/_rels/notesSlide19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8.xml"/></Relationships>
</file>

<file path=ppt/notesSlides/_rels/notesSlide19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0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0.xml"/></Relationships>
</file>

<file path=ppt/notesSlides/_rels/notesSlide20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1.xml"/></Relationships>
</file>

<file path=ppt/notesSlides/_rels/notesSlide20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2.xml"/></Relationships>
</file>

<file path=ppt/notesSlides/_rels/notesSlide20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3.xml"/></Relationships>
</file>

<file path=ppt/notesSlides/_rels/notesSlide20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4.xml"/></Relationships>
</file>

<file path=ppt/notesSlides/_rels/notesSlide20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5.xml"/></Relationships>
</file>

<file path=ppt/notesSlides/_rels/notesSlide20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6.xml"/></Relationships>
</file>

<file path=ppt/notesSlides/_rels/notesSlide20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7.xml"/></Relationships>
</file>

<file path=ppt/notesSlides/_rels/notesSlide20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8.xml"/></Relationships>
</file>

<file path=ppt/notesSlides/_rels/notesSlide20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9.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0.xml"/></Relationships>
</file>

<file path=ppt/notesSlides/_rels/notesSlide2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1.xml"/></Relationships>
</file>

<file path=ppt/notesSlides/_rels/notesSlide2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2.xml"/></Relationships>
</file>

<file path=ppt/notesSlides/_rels/notesSlide2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3.xml"/></Relationships>
</file>

<file path=ppt/notesSlides/_rels/notesSlide2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4.xml"/></Relationships>
</file>

<file path=ppt/notesSlides/_rels/notesSlide2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5.xml"/></Relationships>
</file>

<file path=ppt/notesSlides/_rels/notesSlide2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6.xml"/></Relationships>
</file>

<file path=ppt/notesSlides/_rels/notesSlide2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7.xml"/></Relationships>
</file>

<file path=ppt/notesSlides/_rels/notesSlide2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8.xml"/></Relationships>
</file>

<file path=ppt/notesSlides/_rels/notesSlide2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9.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0.xml"/></Relationships>
</file>

<file path=ppt/notesSlides/_rels/notesSlide2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1.xml"/></Relationships>
</file>

<file path=ppt/notesSlides/_rels/notesSlide2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2.xml"/></Relationships>
</file>

<file path=ppt/notesSlides/_rels/notesSlide2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3.xml"/></Relationships>
</file>

<file path=ppt/notesSlides/_rels/notesSlide2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4.xml"/></Relationships>
</file>

<file path=ppt/notesSlides/_rels/notesSlide2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5.xml"/></Relationships>
</file>

<file path=ppt/notesSlides/_rels/notesSlide2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6.xml"/></Relationships>
</file>

<file path=ppt/notesSlides/_rels/notesSlide2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7.xml"/></Relationships>
</file>

<file path=ppt/notesSlides/_rels/notesSlide2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8.xml"/></Relationships>
</file>

<file path=ppt/notesSlides/_rels/notesSlide2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9.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0.xml"/></Relationships>
</file>

<file path=ppt/notesSlides/_rels/notesSlide2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1.xml"/></Relationships>
</file>

<file path=ppt/notesSlides/_rels/notesSlide2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2.xml"/></Relationships>
</file>

<file path=ppt/notesSlides/_rels/notesSlide2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3.xml"/></Relationships>
</file>

<file path=ppt/notesSlides/_rels/notesSlide2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4.xml"/></Relationships>
</file>

<file path=ppt/notesSlides/_rels/notesSlide2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5.xml"/></Relationships>
</file>

<file path=ppt/notesSlides/_rels/notesSlide2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6.xml"/></Relationships>
</file>

<file path=ppt/notesSlides/_rels/notesSlide2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7.xml"/></Relationships>
</file>

<file path=ppt/notesSlides/_rels/notesSlide2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8.xml"/></Relationships>
</file>

<file path=ppt/notesSlides/_rels/notesSlide2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9.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0.xml"/></Relationships>
</file>

<file path=ppt/notesSlides/_rels/notesSlide2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1.xml"/></Relationships>
</file>

<file path=ppt/notesSlides/_rels/notesSlide2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2.xml"/></Relationships>
</file>

<file path=ppt/notesSlides/_rels/notesSlide2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3.xml"/></Relationships>
</file>

<file path=ppt/notesSlides/_rels/notesSlide2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4.xml"/></Relationships>
</file>

<file path=ppt/notesSlides/_rels/notesSlide2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5.xml"/></Relationships>
</file>

<file path=ppt/notesSlides/_rels/notesSlide2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6.xml"/></Relationships>
</file>

<file path=ppt/notesSlides/_rels/notesSlide2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7.xml"/></Relationships>
</file>

<file path=ppt/notesSlides/_rels/notesSlide2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8.xml"/></Relationships>
</file>

<file path=ppt/notesSlides/_rels/notesSlide2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9.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0.xml"/></Relationships>
</file>

<file path=ppt/notesSlides/_rels/notesSlide2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1.xml"/></Relationships>
</file>

<file path=ppt/notesSlides/_rels/notesSlide2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2.xml"/></Relationships>
</file>

<file path=ppt/notesSlides/_rels/notesSlide2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3.xml"/></Relationships>
</file>

<file path=ppt/notesSlides/_rels/notesSlide2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4.xml"/></Relationships>
</file>

<file path=ppt/notesSlides/_rels/notesSlide2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5.xml"/></Relationships>
</file>

<file path=ppt/notesSlides/_rels/notesSlide2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6.xml"/></Relationships>
</file>

<file path=ppt/notesSlides/_rels/notesSlide2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7.xml"/></Relationships>
</file>

<file path=ppt/notesSlides/_rels/notesSlide2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8.xml"/></Relationships>
</file>

<file path=ppt/notesSlides/_rels/notesSlide2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9.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0.xml"/></Relationships>
</file>

<file path=ppt/notesSlides/_rels/notesSlide2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1.xml"/></Relationships>
</file>

<file path=ppt/notesSlides/_rels/notesSlide2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2.xml"/></Relationships>
</file>

<file path=ppt/notesSlides/_rels/notesSlide2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3.xml"/></Relationships>
</file>

<file path=ppt/notesSlides/_rels/notesSlide2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4.xml"/></Relationships>
</file>

<file path=ppt/notesSlides/_rels/notesSlide2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5.xml"/></Relationships>
</file>

<file path=ppt/notesSlides/_rels/notesSlide2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6.xml"/></Relationships>
</file>

<file path=ppt/notesSlides/_rels/notesSlide2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7.xml"/></Relationships>
</file>

<file path=ppt/notesSlides/_rels/notesSlide2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8.xml"/></Relationships>
</file>

<file path=ppt/notesSlides/_rels/notesSlide2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9.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0.xml"/></Relationships>
</file>

<file path=ppt/notesSlides/_rels/notesSlide2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1.xml"/></Relationships>
</file>

<file path=ppt/notesSlides/_rels/notesSlide2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2.xml"/></Relationships>
</file>

<file path=ppt/notesSlides/_rels/notesSlide2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3.xml"/></Relationships>
</file>

<file path=ppt/notesSlides/_rels/notesSlide2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4.xml"/></Relationships>
</file>

<file path=ppt/notesSlides/_rels/notesSlide2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5.xml"/></Relationships>
</file>

<file path=ppt/notesSlides/_rels/notesSlide2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6.xml"/></Relationships>
</file>

<file path=ppt/notesSlides/_rels/notesSlide2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_rels/notesSlide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7.xml"/></Relationships>
</file>

<file path=ppt/notesSlides/_rels/notesSlide7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8.xml"/></Relationships>
</file>

<file path=ppt/notesSlides/_rels/notesSlide7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0.xml"/></Relationships>
</file>

<file path=ppt/notesSlides/_rels/notesSlide8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1.xml"/></Relationships>
</file>

<file path=ppt/notesSlides/_rels/notesSlide8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2.xml"/></Relationships>
</file>

<file path=ppt/notesSlides/_rels/notesSlide8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3.xml"/></Relationships>
</file>

<file path=ppt/notesSlides/_rels/notesSlide8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4.xml"/></Relationships>
</file>

<file path=ppt/notesSlides/_rels/notesSlide8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5.xml"/></Relationships>
</file>

<file path=ppt/notesSlides/_rels/notesSlide8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6.xml"/></Relationships>
</file>

<file path=ppt/notesSlides/_rels/notesSlide8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7.xml"/></Relationships>
</file>

<file path=ppt/notesSlides/_rels/notesSlide8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8.xml"/></Relationships>
</file>

<file path=ppt/notesSlides/_rels/notesSlide8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0.xml"/></Relationships>
</file>

<file path=ppt/notesSlides/_rels/notesSlide9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1.xml"/></Relationships>
</file>

<file path=ppt/notesSlides/_rels/notesSlide9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2.xml"/></Relationships>
</file>

<file path=ppt/notesSlides/_rels/notesSlide9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3.xml"/></Relationships>
</file>

<file path=ppt/notesSlides/_rels/notesSlide9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4.xml"/></Relationships>
</file>

<file path=ppt/notesSlides/_rels/notesSlide9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5.xml"/></Relationships>
</file>

<file path=ppt/notesSlides/_rels/notesSlide9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6.xml"/></Relationships>
</file>

<file path=ppt/notesSlides/_rels/notesSlide9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7.xml"/></Relationships>
</file>

<file path=ppt/notesSlides/_rels/notesSlide9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8.xml"/></Relationships>
</file>

<file path=ppt/notesSlides/_rels/notesSlide9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1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7" name="Picture 2" descr="C:\Users\Administrator\Desktop\PPT整理\用途\asf.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958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32FCB64-438B-43DA-BF91-F743F873B7B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284C8F2-B994-40D2-9C31-7A22AC02281F}"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32FCB64-438B-43DA-BF91-F743F873B7B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284C8F2-B994-40D2-9C31-7A22AC02281F}"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32FCB64-438B-43DA-BF91-F743F873B7B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284C8F2-B994-40D2-9C31-7A22AC02281F}"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7" name="Picture 2" descr="C:\Users\Administrator\Desktop\PPT整理\用途\asf.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958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32FCB64-438B-43DA-BF91-F743F873B7B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284C8F2-B994-40D2-9C31-7A22AC02281F}"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32FCB64-438B-43DA-BF91-F743F873B7B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284C8F2-B994-40D2-9C31-7A22AC02281F}"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32FCB64-438B-43DA-BF91-F743F873B7B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284C8F2-B994-40D2-9C31-7A22AC02281F}"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32FCB64-438B-43DA-BF91-F743F873B7B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284C8F2-B994-40D2-9C31-7A22AC02281F}"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32FCB64-438B-43DA-BF91-F743F873B7B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284C8F2-B994-40D2-9C31-7A22AC02281F}"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5" name="Picture 2" descr="C:\Users\Administrator\Desktop\PPT整理\用途\asf.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9588"/>
          </a:xfrm>
          <a:prstGeom prst="rect">
            <a:avLst/>
          </a:prstGeom>
          <a:noFill/>
          <a:extLst>
            <a:ext uri="{909E8E84-426E-40DD-AFC4-6F175D3DCCD1}">
              <a14:hiddenFill xmlns:a14="http://schemas.microsoft.com/office/drawing/2010/main">
                <a:solidFill>
                  <a:srgbClr val="FFFFFF"/>
                </a:solidFill>
              </a14:hiddenFill>
            </a:ext>
          </a:extLst>
        </p:spPr>
      </p:pic>
      <p:sp>
        <p:nvSpPr>
          <p:cNvPr id="2" name="日期占位符 1"/>
          <p:cNvSpPr>
            <a:spLocks noGrp="1"/>
          </p:cNvSpPr>
          <p:nvPr>
            <p:ph type="dt" sz="half" idx="10"/>
          </p:nvPr>
        </p:nvSpPr>
        <p:spPr/>
        <p:txBody>
          <a:bodyPr/>
          <a:lstStyle/>
          <a:p>
            <a:fld id="{832FCB64-438B-43DA-BF91-F743F873B7B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284C8F2-B994-40D2-9C31-7A22AC02281F}"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32FCB64-438B-43DA-BF91-F743F873B7B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284C8F2-B994-40D2-9C31-7A22AC02281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32FCB64-438B-43DA-BF91-F743F873B7B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284C8F2-B994-40D2-9C31-7A22AC02281F}"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2FCB64-438B-43DA-BF91-F743F873B7BE}"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84C8F2-B994-40D2-9C31-7A22AC02281F}"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1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121.xml"/><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22.xml"/><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123.xml"/><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124.xml"/><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125.xml"/><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126.xml"/><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127.xml"/><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128.xml"/><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12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130.xml"/><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131.xml"/><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132.xml"/><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133.xml"/><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134.xml"/><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135.xml"/><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136.xml"/><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2" Type="http://schemas.openxmlformats.org/officeDocument/2006/relationships/notesSlide" Target="../notesSlides/notesSlide137.xml"/><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2" Type="http://schemas.openxmlformats.org/officeDocument/2006/relationships/notesSlide" Target="../notesSlides/notesSlide138.xml"/><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2" Type="http://schemas.openxmlformats.org/officeDocument/2006/relationships/notesSlide" Target="../notesSlides/notesSlide13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2" Type="http://schemas.openxmlformats.org/officeDocument/2006/relationships/notesSlide" Target="../notesSlides/notesSlide140.xml"/><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2" Type="http://schemas.openxmlformats.org/officeDocument/2006/relationships/notesSlide" Target="../notesSlides/notesSlide141.xml"/><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2" Type="http://schemas.openxmlformats.org/officeDocument/2006/relationships/notesSlide" Target="../notesSlides/notesSlide142.xml"/><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2" Type="http://schemas.openxmlformats.org/officeDocument/2006/relationships/notesSlide" Target="../notesSlides/notesSlide143.xml"/><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2" Type="http://schemas.openxmlformats.org/officeDocument/2006/relationships/notesSlide" Target="../notesSlides/notesSlide144.xml"/><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2" Type="http://schemas.openxmlformats.org/officeDocument/2006/relationships/notesSlide" Target="../notesSlides/notesSlide145.xml"/><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2" Type="http://schemas.openxmlformats.org/officeDocument/2006/relationships/notesSlide" Target="../notesSlides/notesSlide146.xml"/><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2" Type="http://schemas.openxmlformats.org/officeDocument/2006/relationships/notesSlide" Target="../notesSlides/notesSlide147.xml"/><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2" Type="http://schemas.openxmlformats.org/officeDocument/2006/relationships/notesSlide" Target="../notesSlides/notesSlide148.xml"/><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2" Type="http://schemas.openxmlformats.org/officeDocument/2006/relationships/notesSlide" Target="../notesSlides/notesSlide14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2" Type="http://schemas.openxmlformats.org/officeDocument/2006/relationships/notesSlide" Target="../notesSlides/notesSlide150.xml"/><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2" Type="http://schemas.openxmlformats.org/officeDocument/2006/relationships/notesSlide" Target="../notesSlides/notesSlide151.xml"/><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2" Type="http://schemas.openxmlformats.org/officeDocument/2006/relationships/notesSlide" Target="../notesSlides/notesSlide152.xml"/><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2" Type="http://schemas.openxmlformats.org/officeDocument/2006/relationships/notesSlide" Target="../notesSlides/notesSlide153.xml"/><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2" Type="http://schemas.openxmlformats.org/officeDocument/2006/relationships/notesSlide" Target="../notesSlides/notesSlide154.xml"/><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2" Type="http://schemas.openxmlformats.org/officeDocument/2006/relationships/notesSlide" Target="../notesSlides/notesSlide155.xml"/><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2" Type="http://schemas.openxmlformats.org/officeDocument/2006/relationships/notesSlide" Target="../notesSlides/notesSlide156.xml"/><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2" Type="http://schemas.openxmlformats.org/officeDocument/2006/relationships/notesSlide" Target="../notesSlides/notesSlide157.xml"/><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2" Type="http://schemas.openxmlformats.org/officeDocument/2006/relationships/notesSlide" Target="../notesSlides/notesSlide158.xml"/><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2" Type="http://schemas.openxmlformats.org/officeDocument/2006/relationships/notesSlide" Target="../notesSlides/notesSlide15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2" Type="http://schemas.openxmlformats.org/officeDocument/2006/relationships/notesSlide" Target="../notesSlides/notesSlide160.xml"/><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2" Type="http://schemas.openxmlformats.org/officeDocument/2006/relationships/notesSlide" Target="../notesSlides/notesSlide161.xml"/><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2" Type="http://schemas.openxmlformats.org/officeDocument/2006/relationships/notesSlide" Target="../notesSlides/notesSlide162.xml"/><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2" Type="http://schemas.openxmlformats.org/officeDocument/2006/relationships/notesSlide" Target="../notesSlides/notesSlide163.xml"/><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2" Type="http://schemas.openxmlformats.org/officeDocument/2006/relationships/notesSlide" Target="../notesSlides/notesSlide164.xml"/><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2" Type="http://schemas.openxmlformats.org/officeDocument/2006/relationships/notesSlide" Target="../notesSlides/notesSlide165.xml"/><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2" Type="http://schemas.openxmlformats.org/officeDocument/2006/relationships/notesSlide" Target="../notesSlides/notesSlide166.xml"/><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2" Type="http://schemas.openxmlformats.org/officeDocument/2006/relationships/notesSlide" Target="../notesSlides/notesSlide167.xml"/><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2" Type="http://schemas.openxmlformats.org/officeDocument/2006/relationships/notesSlide" Target="../notesSlides/notesSlide168.xml"/><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2" Type="http://schemas.openxmlformats.org/officeDocument/2006/relationships/notesSlide" Target="../notesSlides/notesSlide16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2" Type="http://schemas.openxmlformats.org/officeDocument/2006/relationships/notesSlide" Target="../notesSlides/notesSlide170.xml"/><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2" Type="http://schemas.openxmlformats.org/officeDocument/2006/relationships/notesSlide" Target="../notesSlides/notesSlide171.xml"/><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2" Type="http://schemas.openxmlformats.org/officeDocument/2006/relationships/notesSlide" Target="../notesSlides/notesSlide172.xml"/><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2" Type="http://schemas.openxmlformats.org/officeDocument/2006/relationships/notesSlide" Target="../notesSlides/notesSlide173.xml"/><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2" Type="http://schemas.openxmlformats.org/officeDocument/2006/relationships/notesSlide" Target="../notesSlides/notesSlide174.xml"/><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2" Type="http://schemas.openxmlformats.org/officeDocument/2006/relationships/notesSlide" Target="../notesSlides/notesSlide175.xml"/><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2" Type="http://schemas.openxmlformats.org/officeDocument/2006/relationships/notesSlide" Target="../notesSlides/notesSlide176.xml"/><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2" Type="http://schemas.openxmlformats.org/officeDocument/2006/relationships/notesSlide" Target="../notesSlides/notesSlide177.xml"/><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2" Type="http://schemas.openxmlformats.org/officeDocument/2006/relationships/notesSlide" Target="../notesSlides/notesSlide178.xml"/><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2" Type="http://schemas.openxmlformats.org/officeDocument/2006/relationships/notesSlide" Target="../notesSlides/notesSlide17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2" Type="http://schemas.openxmlformats.org/officeDocument/2006/relationships/notesSlide" Target="../notesSlides/notesSlide180.xml"/><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2" Type="http://schemas.openxmlformats.org/officeDocument/2006/relationships/notesSlide" Target="../notesSlides/notesSlide181.xml"/><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2" Type="http://schemas.openxmlformats.org/officeDocument/2006/relationships/notesSlide" Target="../notesSlides/notesSlide182.xml"/><Relationship Id="rId1" Type="http://schemas.openxmlformats.org/officeDocument/2006/relationships/slideLayout" Target="../slideLayouts/slideLayout2.xml"/></Relationships>
</file>

<file path=ppt/slides/_rels/slide183.xml.rels><?xml version="1.0" encoding="UTF-8" standalone="yes"?>
<Relationships xmlns="http://schemas.openxmlformats.org/package/2006/relationships"><Relationship Id="rId2" Type="http://schemas.openxmlformats.org/officeDocument/2006/relationships/notesSlide" Target="../notesSlides/notesSlide183.xml"/><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2" Type="http://schemas.openxmlformats.org/officeDocument/2006/relationships/notesSlide" Target="../notesSlides/notesSlide184.xml"/><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2" Type="http://schemas.openxmlformats.org/officeDocument/2006/relationships/notesSlide" Target="../notesSlides/notesSlide185.xml"/><Relationship Id="rId1" Type="http://schemas.openxmlformats.org/officeDocument/2006/relationships/slideLayout" Target="../slideLayouts/slideLayout2.xml"/></Relationships>
</file>

<file path=ppt/slides/_rels/slide186.xml.rels><?xml version="1.0" encoding="UTF-8" standalone="yes"?>
<Relationships xmlns="http://schemas.openxmlformats.org/package/2006/relationships"><Relationship Id="rId2" Type="http://schemas.openxmlformats.org/officeDocument/2006/relationships/notesSlide" Target="../notesSlides/notesSlide186.xml"/><Relationship Id="rId1" Type="http://schemas.openxmlformats.org/officeDocument/2006/relationships/slideLayout" Target="../slideLayouts/slideLayout2.xml"/></Relationships>
</file>

<file path=ppt/slides/_rels/slide187.xml.rels><?xml version="1.0" encoding="UTF-8" standalone="yes"?>
<Relationships xmlns="http://schemas.openxmlformats.org/package/2006/relationships"><Relationship Id="rId2" Type="http://schemas.openxmlformats.org/officeDocument/2006/relationships/notesSlide" Target="../notesSlides/notesSlide187.xml"/><Relationship Id="rId1" Type="http://schemas.openxmlformats.org/officeDocument/2006/relationships/slideLayout" Target="../slideLayouts/slideLayout2.xml"/></Relationships>
</file>

<file path=ppt/slides/_rels/slide188.xml.rels><?xml version="1.0" encoding="UTF-8" standalone="yes"?>
<Relationships xmlns="http://schemas.openxmlformats.org/package/2006/relationships"><Relationship Id="rId2" Type="http://schemas.openxmlformats.org/officeDocument/2006/relationships/notesSlide" Target="../notesSlides/notesSlide188.xml"/><Relationship Id="rId1" Type="http://schemas.openxmlformats.org/officeDocument/2006/relationships/slideLayout" Target="../slideLayouts/slideLayout2.xml"/></Relationships>
</file>

<file path=ppt/slides/_rels/slide189.xml.rels><?xml version="1.0" encoding="UTF-8" standalone="yes"?>
<Relationships xmlns="http://schemas.openxmlformats.org/package/2006/relationships"><Relationship Id="rId2" Type="http://schemas.openxmlformats.org/officeDocument/2006/relationships/notesSlide" Target="../notesSlides/notesSlide18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2" Type="http://schemas.openxmlformats.org/officeDocument/2006/relationships/notesSlide" Target="../notesSlides/notesSlide190.xml"/><Relationship Id="rId1" Type="http://schemas.openxmlformats.org/officeDocument/2006/relationships/slideLayout" Target="../slideLayouts/slideLayout2.xml"/></Relationships>
</file>

<file path=ppt/slides/_rels/slide191.xml.rels><?xml version="1.0" encoding="UTF-8" standalone="yes"?>
<Relationships xmlns="http://schemas.openxmlformats.org/package/2006/relationships"><Relationship Id="rId2" Type="http://schemas.openxmlformats.org/officeDocument/2006/relationships/notesSlide" Target="../notesSlides/notesSlide191.xml"/><Relationship Id="rId1" Type="http://schemas.openxmlformats.org/officeDocument/2006/relationships/slideLayout" Target="../slideLayouts/slideLayout2.xml"/></Relationships>
</file>

<file path=ppt/slides/_rels/slide192.xml.rels><?xml version="1.0" encoding="UTF-8" standalone="yes"?>
<Relationships xmlns="http://schemas.openxmlformats.org/package/2006/relationships"><Relationship Id="rId2" Type="http://schemas.openxmlformats.org/officeDocument/2006/relationships/notesSlide" Target="../notesSlides/notesSlide192.xml"/><Relationship Id="rId1" Type="http://schemas.openxmlformats.org/officeDocument/2006/relationships/slideLayout" Target="../slideLayouts/slideLayout2.xml"/></Relationships>
</file>

<file path=ppt/slides/_rels/slide193.xml.rels><?xml version="1.0" encoding="UTF-8" standalone="yes"?>
<Relationships xmlns="http://schemas.openxmlformats.org/package/2006/relationships"><Relationship Id="rId2" Type="http://schemas.openxmlformats.org/officeDocument/2006/relationships/notesSlide" Target="../notesSlides/notesSlide193.xml"/><Relationship Id="rId1" Type="http://schemas.openxmlformats.org/officeDocument/2006/relationships/slideLayout" Target="../slideLayouts/slideLayout2.xml"/></Relationships>
</file>

<file path=ppt/slides/_rels/slide194.xml.rels><?xml version="1.0" encoding="UTF-8" standalone="yes"?>
<Relationships xmlns="http://schemas.openxmlformats.org/package/2006/relationships"><Relationship Id="rId2" Type="http://schemas.openxmlformats.org/officeDocument/2006/relationships/notesSlide" Target="../notesSlides/notesSlide194.xml"/><Relationship Id="rId1" Type="http://schemas.openxmlformats.org/officeDocument/2006/relationships/slideLayout" Target="../slideLayouts/slideLayout2.xml"/></Relationships>
</file>

<file path=ppt/slides/_rels/slide195.xml.rels><?xml version="1.0" encoding="UTF-8" standalone="yes"?>
<Relationships xmlns="http://schemas.openxmlformats.org/package/2006/relationships"><Relationship Id="rId2" Type="http://schemas.openxmlformats.org/officeDocument/2006/relationships/notesSlide" Target="../notesSlides/notesSlide195.xml"/><Relationship Id="rId1" Type="http://schemas.openxmlformats.org/officeDocument/2006/relationships/slideLayout" Target="../slideLayouts/slideLayout2.xml"/></Relationships>
</file>

<file path=ppt/slides/_rels/slide196.xml.rels><?xml version="1.0" encoding="UTF-8" standalone="yes"?>
<Relationships xmlns="http://schemas.openxmlformats.org/package/2006/relationships"><Relationship Id="rId2" Type="http://schemas.openxmlformats.org/officeDocument/2006/relationships/notesSlide" Target="../notesSlides/notesSlide196.xml"/><Relationship Id="rId1" Type="http://schemas.openxmlformats.org/officeDocument/2006/relationships/slideLayout" Target="../slideLayouts/slideLayout2.xml"/></Relationships>
</file>

<file path=ppt/slides/_rels/slide197.xml.rels><?xml version="1.0" encoding="UTF-8" standalone="yes"?>
<Relationships xmlns="http://schemas.openxmlformats.org/package/2006/relationships"><Relationship Id="rId2" Type="http://schemas.openxmlformats.org/officeDocument/2006/relationships/notesSlide" Target="../notesSlides/notesSlide197.xml"/><Relationship Id="rId1" Type="http://schemas.openxmlformats.org/officeDocument/2006/relationships/slideLayout" Target="../slideLayouts/slideLayout2.xml"/></Relationships>
</file>

<file path=ppt/slides/_rels/slide198.xml.rels><?xml version="1.0" encoding="UTF-8" standalone="yes"?>
<Relationships xmlns="http://schemas.openxmlformats.org/package/2006/relationships"><Relationship Id="rId2" Type="http://schemas.openxmlformats.org/officeDocument/2006/relationships/notesSlide" Target="../notesSlides/notesSlide198.xml"/><Relationship Id="rId1" Type="http://schemas.openxmlformats.org/officeDocument/2006/relationships/slideLayout" Target="../slideLayouts/slideLayout2.xml"/></Relationships>
</file>

<file path=ppt/slides/_rels/slide199.xml.rels><?xml version="1.0" encoding="UTF-8" standalone="yes"?>
<Relationships xmlns="http://schemas.openxmlformats.org/package/2006/relationships"><Relationship Id="rId2" Type="http://schemas.openxmlformats.org/officeDocument/2006/relationships/notesSlide" Target="../notesSlides/notesSlide19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00.xml.rels><?xml version="1.0" encoding="UTF-8" standalone="yes"?>
<Relationships xmlns="http://schemas.openxmlformats.org/package/2006/relationships"><Relationship Id="rId2" Type="http://schemas.openxmlformats.org/officeDocument/2006/relationships/notesSlide" Target="../notesSlides/notesSlide200.xml"/><Relationship Id="rId1" Type="http://schemas.openxmlformats.org/officeDocument/2006/relationships/slideLayout" Target="../slideLayouts/slideLayout2.xml"/></Relationships>
</file>

<file path=ppt/slides/_rels/slide201.xml.rels><?xml version="1.0" encoding="UTF-8" standalone="yes"?>
<Relationships xmlns="http://schemas.openxmlformats.org/package/2006/relationships"><Relationship Id="rId2" Type="http://schemas.openxmlformats.org/officeDocument/2006/relationships/notesSlide" Target="../notesSlides/notesSlide201.xml"/><Relationship Id="rId1" Type="http://schemas.openxmlformats.org/officeDocument/2006/relationships/slideLayout" Target="../slideLayouts/slideLayout2.xml"/></Relationships>
</file>

<file path=ppt/slides/_rels/slide202.xml.rels><?xml version="1.0" encoding="UTF-8" standalone="yes"?>
<Relationships xmlns="http://schemas.openxmlformats.org/package/2006/relationships"><Relationship Id="rId2" Type="http://schemas.openxmlformats.org/officeDocument/2006/relationships/notesSlide" Target="../notesSlides/notesSlide202.xml"/><Relationship Id="rId1" Type="http://schemas.openxmlformats.org/officeDocument/2006/relationships/slideLayout" Target="../slideLayouts/slideLayout2.xml"/></Relationships>
</file>

<file path=ppt/slides/_rels/slide203.xml.rels><?xml version="1.0" encoding="UTF-8" standalone="yes"?>
<Relationships xmlns="http://schemas.openxmlformats.org/package/2006/relationships"><Relationship Id="rId2" Type="http://schemas.openxmlformats.org/officeDocument/2006/relationships/notesSlide" Target="../notesSlides/notesSlide203.xml"/><Relationship Id="rId1" Type="http://schemas.openxmlformats.org/officeDocument/2006/relationships/slideLayout" Target="../slideLayouts/slideLayout2.xml"/></Relationships>
</file>

<file path=ppt/slides/_rels/slide204.xml.rels><?xml version="1.0" encoding="UTF-8" standalone="yes"?>
<Relationships xmlns="http://schemas.openxmlformats.org/package/2006/relationships"><Relationship Id="rId2" Type="http://schemas.openxmlformats.org/officeDocument/2006/relationships/notesSlide" Target="../notesSlides/notesSlide204.xml"/><Relationship Id="rId1" Type="http://schemas.openxmlformats.org/officeDocument/2006/relationships/slideLayout" Target="../slideLayouts/slideLayout2.xml"/></Relationships>
</file>

<file path=ppt/slides/_rels/slide205.xml.rels><?xml version="1.0" encoding="UTF-8" standalone="yes"?>
<Relationships xmlns="http://schemas.openxmlformats.org/package/2006/relationships"><Relationship Id="rId2" Type="http://schemas.openxmlformats.org/officeDocument/2006/relationships/notesSlide" Target="../notesSlides/notesSlide205.xml"/><Relationship Id="rId1" Type="http://schemas.openxmlformats.org/officeDocument/2006/relationships/slideLayout" Target="../slideLayouts/slideLayout2.xml"/></Relationships>
</file>

<file path=ppt/slides/_rels/slide206.xml.rels><?xml version="1.0" encoding="UTF-8" standalone="yes"?>
<Relationships xmlns="http://schemas.openxmlformats.org/package/2006/relationships"><Relationship Id="rId2" Type="http://schemas.openxmlformats.org/officeDocument/2006/relationships/notesSlide" Target="../notesSlides/notesSlide206.xml"/><Relationship Id="rId1" Type="http://schemas.openxmlformats.org/officeDocument/2006/relationships/slideLayout" Target="../slideLayouts/slideLayout2.xml"/></Relationships>
</file>

<file path=ppt/slides/_rels/slide207.xml.rels><?xml version="1.0" encoding="UTF-8" standalone="yes"?>
<Relationships xmlns="http://schemas.openxmlformats.org/package/2006/relationships"><Relationship Id="rId2" Type="http://schemas.openxmlformats.org/officeDocument/2006/relationships/notesSlide" Target="../notesSlides/notesSlide207.xml"/><Relationship Id="rId1" Type="http://schemas.openxmlformats.org/officeDocument/2006/relationships/slideLayout" Target="../slideLayouts/slideLayout2.xml"/></Relationships>
</file>

<file path=ppt/slides/_rels/slide208.xml.rels><?xml version="1.0" encoding="UTF-8" standalone="yes"?>
<Relationships xmlns="http://schemas.openxmlformats.org/package/2006/relationships"><Relationship Id="rId2" Type="http://schemas.openxmlformats.org/officeDocument/2006/relationships/notesSlide" Target="../notesSlides/notesSlide208.xml"/><Relationship Id="rId1" Type="http://schemas.openxmlformats.org/officeDocument/2006/relationships/slideLayout" Target="../slideLayouts/slideLayout2.xml"/></Relationships>
</file>

<file path=ppt/slides/_rels/slide209.xml.rels><?xml version="1.0" encoding="UTF-8" standalone="yes"?>
<Relationships xmlns="http://schemas.openxmlformats.org/package/2006/relationships"><Relationship Id="rId2" Type="http://schemas.openxmlformats.org/officeDocument/2006/relationships/notesSlide" Target="../notesSlides/notesSlide20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10.xml.rels><?xml version="1.0" encoding="UTF-8" standalone="yes"?>
<Relationships xmlns="http://schemas.openxmlformats.org/package/2006/relationships"><Relationship Id="rId2" Type="http://schemas.openxmlformats.org/officeDocument/2006/relationships/notesSlide" Target="../notesSlides/notesSlide210.xml"/><Relationship Id="rId1" Type="http://schemas.openxmlformats.org/officeDocument/2006/relationships/slideLayout" Target="../slideLayouts/slideLayout2.xml"/></Relationships>
</file>

<file path=ppt/slides/_rels/slide211.xml.rels><?xml version="1.0" encoding="UTF-8" standalone="yes"?>
<Relationships xmlns="http://schemas.openxmlformats.org/package/2006/relationships"><Relationship Id="rId2" Type="http://schemas.openxmlformats.org/officeDocument/2006/relationships/notesSlide" Target="../notesSlides/notesSlide211.xml"/><Relationship Id="rId1" Type="http://schemas.openxmlformats.org/officeDocument/2006/relationships/slideLayout" Target="../slideLayouts/slideLayout2.xml"/></Relationships>
</file>

<file path=ppt/slides/_rels/slide212.xml.rels><?xml version="1.0" encoding="UTF-8" standalone="yes"?>
<Relationships xmlns="http://schemas.openxmlformats.org/package/2006/relationships"><Relationship Id="rId2" Type="http://schemas.openxmlformats.org/officeDocument/2006/relationships/notesSlide" Target="../notesSlides/notesSlide212.xml"/><Relationship Id="rId1" Type="http://schemas.openxmlformats.org/officeDocument/2006/relationships/slideLayout" Target="../slideLayouts/slideLayout2.xml"/></Relationships>
</file>

<file path=ppt/slides/_rels/slide213.xml.rels><?xml version="1.0" encoding="UTF-8" standalone="yes"?>
<Relationships xmlns="http://schemas.openxmlformats.org/package/2006/relationships"><Relationship Id="rId2" Type="http://schemas.openxmlformats.org/officeDocument/2006/relationships/notesSlide" Target="../notesSlides/notesSlide213.xml"/><Relationship Id="rId1" Type="http://schemas.openxmlformats.org/officeDocument/2006/relationships/slideLayout" Target="../slideLayouts/slideLayout2.xml"/></Relationships>
</file>

<file path=ppt/slides/_rels/slide214.xml.rels><?xml version="1.0" encoding="UTF-8" standalone="yes"?>
<Relationships xmlns="http://schemas.openxmlformats.org/package/2006/relationships"><Relationship Id="rId2" Type="http://schemas.openxmlformats.org/officeDocument/2006/relationships/notesSlide" Target="../notesSlides/notesSlide214.xml"/><Relationship Id="rId1" Type="http://schemas.openxmlformats.org/officeDocument/2006/relationships/slideLayout" Target="../slideLayouts/slideLayout2.xml"/></Relationships>
</file>

<file path=ppt/slides/_rels/slide215.xml.rels><?xml version="1.0" encoding="UTF-8" standalone="yes"?>
<Relationships xmlns="http://schemas.openxmlformats.org/package/2006/relationships"><Relationship Id="rId2" Type="http://schemas.openxmlformats.org/officeDocument/2006/relationships/notesSlide" Target="../notesSlides/notesSlide215.xml"/><Relationship Id="rId1" Type="http://schemas.openxmlformats.org/officeDocument/2006/relationships/slideLayout" Target="../slideLayouts/slideLayout2.xml"/></Relationships>
</file>

<file path=ppt/slides/_rels/slide216.xml.rels><?xml version="1.0" encoding="UTF-8" standalone="yes"?>
<Relationships xmlns="http://schemas.openxmlformats.org/package/2006/relationships"><Relationship Id="rId2" Type="http://schemas.openxmlformats.org/officeDocument/2006/relationships/notesSlide" Target="../notesSlides/notesSlide216.xml"/><Relationship Id="rId1" Type="http://schemas.openxmlformats.org/officeDocument/2006/relationships/slideLayout" Target="../slideLayouts/slideLayout2.xml"/></Relationships>
</file>

<file path=ppt/slides/_rels/slide217.xml.rels><?xml version="1.0" encoding="UTF-8" standalone="yes"?>
<Relationships xmlns="http://schemas.openxmlformats.org/package/2006/relationships"><Relationship Id="rId2" Type="http://schemas.openxmlformats.org/officeDocument/2006/relationships/notesSlide" Target="../notesSlides/notesSlide217.xml"/><Relationship Id="rId1" Type="http://schemas.openxmlformats.org/officeDocument/2006/relationships/slideLayout" Target="../slideLayouts/slideLayout2.xml"/></Relationships>
</file>

<file path=ppt/slides/_rels/slide218.xml.rels><?xml version="1.0" encoding="UTF-8" standalone="yes"?>
<Relationships xmlns="http://schemas.openxmlformats.org/package/2006/relationships"><Relationship Id="rId2" Type="http://schemas.openxmlformats.org/officeDocument/2006/relationships/notesSlide" Target="../notesSlides/notesSlide218.xml"/><Relationship Id="rId1" Type="http://schemas.openxmlformats.org/officeDocument/2006/relationships/slideLayout" Target="../slideLayouts/slideLayout2.xml"/></Relationships>
</file>

<file path=ppt/slides/_rels/slide219.xml.rels><?xml version="1.0" encoding="UTF-8" standalone="yes"?>
<Relationships xmlns="http://schemas.openxmlformats.org/package/2006/relationships"><Relationship Id="rId2" Type="http://schemas.openxmlformats.org/officeDocument/2006/relationships/notesSlide" Target="../notesSlides/notesSlide2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20.xml.rels><?xml version="1.0" encoding="UTF-8" standalone="yes"?>
<Relationships xmlns="http://schemas.openxmlformats.org/package/2006/relationships"><Relationship Id="rId2" Type="http://schemas.openxmlformats.org/officeDocument/2006/relationships/notesSlide" Target="../notesSlides/notesSlide220.xml"/><Relationship Id="rId1" Type="http://schemas.openxmlformats.org/officeDocument/2006/relationships/slideLayout" Target="../slideLayouts/slideLayout2.xml"/></Relationships>
</file>

<file path=ppt/slides/_rels/slide221.xml.rels><?xml version="1.0" encoding="UTF-8" standalone="yes"?>
<Relationships xmlns="http://schemas.openxmlformats.org/package/2006/relationships"><Relationship Id="rId2" Type="http://schemas.openxmlformats.org/officeDocument/2006/relationships/notesSlide" Target="../notesSlides/notesSlide221.xml"/><Relationship Id="rId1" Type="http://schemas.openxmlformats.org/officeDocument/2006/relationships/slideLayout" Target="../slideLayouts/slideLayout2.xml"/></Relationships>
</file>

<file path=ppt/slides/_rels/slide222.xml.rels><?xml version="1.0" encoding="UTF-8" standalone="yes"?>
<Relationships xmlns="http://schemas.openxmlformats.org/package/2006/relationships"><Relationship Id="rId2" Type="http://schemas.openxmlformats.org/officeDocument/2006/relationships/notesSlide" Target="../notesSlides/notesSlide222.xml"/><Relationship Id="rId1" Type="http://schemas.openxmlformats.org/officeDocument/2006/relationships/slideLayout" Target="../slideLayouts/slideLayout2.xml"/></Relationships>
</file>

<file path=ppt/slides/_rels/slide223.xml.rels><?xml version="1.0" encoding="UTF-8" standalone="yes"?>
<Relationships xmlns="http://schemas.openxmlformats.org/package/2006/relationships"><Relationship Id="rId2" Type="http://schemas.openxmlformats.org/officeDocument/2006/relationships/notesSlide" Target="../notesSlides/notesSlide223.xml"/><Relationship Id="rId1" Type="http://schemas.openxmlformats.org/officeDocument/2006/relationships/slideLayout" Target="../slideLayouts/slideLayout2.xml"/></Relationships>
</file>

<file path=ppt/slides/_rels/slide224.xml.rels><?xml version="1.0" encoding="UTF-8" standalone="yes"?>
<Relationships xmlns="http://schemas.openxmlformats.org/package/2006/relationships"><Relationship Id="rId2" Type="http://schemas.openxmlformats.org/officeDocument/2006/relationships/notesSlide" Target="../notesSlides/notesSlide224.xml"/><Relationship Id="rId1" Type="http://schemas.openxmlformats.org/officeDocument/2006/relationships/slideLayout" Target="../slideLayouts/slideLayout2.xml"/></Relationships>
</file>

<file path=ppt/slides/_rels/slide225.xml.rels><?xml version="1.0" encoding="UTF-8" standalone="yes"?>
<Relationships xmlns="http://schemas.openxmlformats.org/package/2006/relationships"><Relationship Id="rId2" Type="http://schemas.openxmlformats.org/officeDocument/2006/relationships/notesSlide" Target="../notesSlides/notesSlide225.xml"/><Relationship Id="rId1" Type="http://schemas.openxmlformats.org/officeDocument/2006/relationships/slideLayout" Target="../slideLayouts/slideLayout2.xml"/></Relationships>
</file>

<file path=ppt/slides/_rels/slide226.xml.rels><?xml version="1.0" encoding="UTF-8" standalone="yes"?>
<Relationships xmlns="http://schemas.openxmlformats.org/package/2006/relationships"><Relationship Id="rId2" Type="http://schemas.openxmlformats.org/officeDocument/2006/relationships/notesSlide" Target="../notesSlides/notesSlide226.xml"/><Relationship Id="rId1" Type="http://schemas.openxmlformats.org/officeDocument/2006/relationships/slideLayout" Target="../slideLayouts/slideLayout2.xml"/></Relationships>
</file>

<file path=ppt/slides/_rels/slide227.xml.rels><?xml version="1.0" encoding="UTF-8" standalone="yes"?>
<Relationships xmlns="http://schemas.openxmlformats.org/package/2006/relationships"><Relationship Id="rId2" Type="http://schemas.openxmlformats.org/officeDocument/2006/relationships/notesSlide" Target="../notesSlides/notesSlide227.xml"/><Relationship Id="rId1" Type="http://schemas.openxmlformats.org/officeDocument/2006/relationships/slideLayout" Target="../slideLayouts/slideLayout2.xml"/></Relationships>
</file>

<file path=ppt/slides/_rels/slide228.xml.rels><?xml version="1.0" encoding="UTF-8" standalone="yes"?>
<Relationships xmlns="http://schemas.openxmlformats.org/package/2006/relationships"><Relationship Id="rId2" Type="http://schemas.openxmlformats.org/officeDocument/2006/relationships/notesSlide" Target="../notesSlides/notesSlide228.xml"/><Relationship Id="rId1" Type="http://schemas.openxmlformats.org/officeDocument/2006/relationships/slideLayout" Target="../slideLayouts/slideLayout2.xml"/></Relationships>
</file>

<file path=ppt/slides/_rels/slide229.xml.rels><?xml version="1.0" encoding="UTF-8" standalone="yes"?>
<Relationships xmlns="http://schemas.openxmlformats.org/package/2006/relationships"><Relationship Id="rId2" Type="http://schemas.openxmlformats.org/officeDocument/2006/relationships/notesSlide" Target="../notesSlides/notesSlide22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30.xml.rels><?xml version="1.0" encoding="UTF-8" standalone="yes"?>
<Relationships xmlns="http://schemas.openxmlformats.org/package/2006/relationships"><Relationship Id="rId2" Type="http://schemas.openxmlformats.org/officeDocument/2006/relationships/notesSlide" Target="../notesSlides/notesSlide230.xml"/><Relationship Id="rId1" Type="http://schemas.openxmlformats.org/officeDocument/2006/relationships/slideLayout" Target="../slideLayouts/slideLayout2.xml"/></Relationships>
</file>

<file path=ppt/slides/_rels/slide231.xml.rels><?xml version="1.0" encoding="UTF-8" standalone="yes"?>
<Relationships xmlns="http://schemas.openxmlformats.org/package/2006/relationships"><Relationship Id="rId2" Type="http://schemas.openxmlformats.org/officeDocument/2006/relationships/notesSlide" Target="../notesSlides/notesSlide231.xml"/><Relationship Id="rId1" Type="http://schemas.openxmlformats.org/officeDocument/2006/relationships/slideLayout" Target="../slideLayouts/slideLayout2.xml"/></Relationships>
</file>

<file path=ppt/slides/_rels/slide232.xml.rels><?xml version="1.0" encoding="UTF-8" standalone="yes"?>
<Relationships xmlns="http://schemas.openxmlformats.org/package/2006/relationships"><Relationship Id="rId2" Type="http://schemas.openxmlformats.org/officeDocument/2006/relationships/notesSlide" Target="../notesSlides/notesSlide232.xml"/><Relationship Id="rId1" Type="http://schemas.openxmlformats.org/officeDocument/2006/relationships/slideLayout" Target="../slideLayouts/slideLayout2.xml"/></Relationships>
</file>

<file path=ppt/slides/_rels/slide233.xml.rels><?xml version="1.0" encoding="UTF-8" standalone="yes"?>
<Relationships xmlns="http://schemas.openxmlformats.org/package/2006/relationships"><Relationship Id="rId2" Type="http://schemas.openxmlformats.org/officeDocument/2006/relationships/notesSlide" Target="../notesSlides/notesSlide233.xml"/><Relationship Id="rId1" Type="http://schemas.openxmlformats.org/officeDocument/2006/relationships/slideLayout" Target="../slideLayouts/slideLayout2.xml"/></Relationships>
</file>

<file path=ppt/slides/_rels/slide234.xml.rels><?xml version="1.0" encoding="UTF-8" standalone="yes"?>
<Relationships xmlns="http://schemas.openxmlformats.org/package/2006/relationships"><Relationship Id="rId2" Type="http://schemas.openxmlformats.org/officeDocument/2006/relationships/notesSlide" Target="../notesSlides/notesSlide234.xml"/><Relationship Id="rId1" Type="http://schemas.openxmlformats.org/officeDocument/2006/relationships/slideLayout" Target="../slideLayouts/slideLayout2.xml"/></Relationships>
</file>

<file path=ppt/slides/_rels/slide235.xml.rels><?xml version="1.0" encoding="UTF-8" standalone="yes"?>
<Relationships xmlns="http://schemas.openxmlformats.org/package/2006/relationships"><Relationship Id="rId2" Type="http://schemas.openxmlformats.org/officeDocument/2006/relationships/notesSlide" Target="../notesSlides/notesSlide235.xml"/><Relationship Id="rId1" Type="http://schemas.openxmlformats.org/officeDocument/2006/relationships/slideLayout" Target="../slideLayouts/slideLayout2.xml"/></Relationships>
</file>

<file path=ppt/slides/_rels/slide236.xml.rels><?xml version="1.0" encoding="UTF-8" standalone="yes"?>
<Relationships xmlns="http://schemas.openxmlformats.org/package/2006/relationships"><Relationship Id="rId2" Type="http://schemas.openxmlformats.org/officeDocument/2006/relationships/notesSlide" Target="../notesSlides/notesSlide236.xml"/><Relationship Id="rId1" Type="http://schemas.openxmlformats.org/officeDocument/2006/relationships/slideLayout" Target="../slideLayouts/slideLayout2.xml"/></Relationships>
</file>

<file path=ppt/slides/_rels/slide237.xml.rels><?xml version="1.0" encoding="UTF-8" standalone="yes"?>
<Relationships xmlns="http://schemas.openxmlformats.org/package/2006/relationships"><Relationship Id="rId2" Type="http://schemas.openxmlformats.org/officeDocument/2006/relationships/notesSlide" Target="../notesSlides/notesSlide237.xml"/><Relationship Id="rId1" Type="http://schemas.openxmlformats.org/officeDocument/2006/relationships/slideLayout" Target="../slideLayouts/slideLayout2.xml"/></Relationships>
</file>

<file path=ppt/slides/_rels/slide238.xml.rels><?xml version="1.0" encoding="UTF-8" standalone="yes"?>
<Relationships xmlns="http://schemas.openxmlformats.org/package/2006/relationships"><Relationship Id="rId2" Type="http://schemas.openxmlformats.org/officeDocument/2006/relationships/notesSlide" Target="../notesSlides/notesSlide238.xml"/><Relationship Id="rId1" Type="http://schemas.openxmlformats.org/officeDocument/2006/relationships/slideLayout" Target="../slideLayouts/slideLayout2.xml"/></Relationships>
</file>

<file path=ppt/slides/_rels/slide239.xml.rels><?xml version="1.0" encoding="UTF-8" standalone="yes"?>
<Relationships xmlns="http://schemas.openxmlformats.org/package/2006/relationships"><Relationship Id="rId2" Type="http://schemas.openxmlformats.org/officeDocument/2006/relationships/notesSlide" Target="../notesSlides/notesSlide23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40.xml.rels><?xml version="1.0" encoding="UTF-8" standalone="yes"?>
<Relationships xmlns="http://schemas.openxmlformats.org/package/2006/relationships"><Relationship Id="rId2" Type="http://schemas.openxmlformats.org/officeDocument/2006/relationships/notesSlide" Target="../notesSlides/notesSlide240.xml"/><Relationship Id="rId1" Type="http://schemas.openxmlformats.org/officeDocument/2006/relationships/slideLayout" Target="../slideLayouts/slideLayout2.xml"/></Relationships>
</file>

<file path=ppt/slides/_rels/slide241.xml.rels><?xml version="1.0" encoding="UTF-8" standalone="yes"?>
<Relationships xmlns="http://schemas.openxmlformats.org/package/2006/relationships"><Relationship Id="rId2" Type="http://schemas.openxmlformats.org/officeDocument/2006/relationships/notesSlide" Target="../notesSlides/notesSlide241.xml"/><Relationship Id="rId1" Type="http://schemas.openxmlformats.org/officeDocument/2006/relationships/slideLayout" Target="../slideLayouts/slideLayout2.xml"/></Relationships>
</file>

<file path=ppt/slides/_rels/slide242.xml.rels><?xml version="1.0" encoding="UTF-8" standalone="yes"?>
<Relationships xmlns="http://schemas.openxmlformats.org/package/2006/relationships"><Relationship Id="rId2" Type="http://schemas.openxmlformats.org/officeDocument/2006/relationships/notesSlide" Target="../notesSlides/notesSlide242.xml"/><Relationship Id="rId1" Type="http://schemas.openxmlformats.org/officeDocument/2006/relationships/slideLayout" Target="../slideLayouts/slideLayout2.xml"/></Relationships>
</file>

<file path=ppt/slides/_rels/slide243.xml.rels><?xml version="1.0" encoding="UTF-8" standalone="yes"?>
<Relationships xmlns="http://schemas.openxmlformats.org/package/2006/relationships"><Relationship Id="rId2" Type="http://schemas.openxmlformats.org/officeDocument/2006/relationships/notesSlide" Target="../notesSlides/notesSlide243.xml"/><Relationship Id="rId1" Type="http://schemas.openxmlformats.org/officeDocument/2006/relationships/slideLayout" Target="../slideLayouts/slideLayout2.xml"/></Relationships>
</file>

<file path=ppt/slides/_rels/slide244.xml.rels><?xml version="1.0" encoding="UTF-8" standalone="yes"?>
<Relationships xmlns="http://schemas.openxmlformats.org/package/2006/relationships"><Relationship Id="rId2" Type="http://schemas.openxmlformats.org/officeDocument/2006/relationships/notesSlide" Target="../notesSlides/notesSlide244.xml"/><Relationship Id="rId1" Type="http://schemas.openxmlformats.org/officeDocument/2006/relationships/slideLayout" Target="../slideLayouts/slideLayout2.xml"/></Relationships>
</file>

<file path=ppt/slides/_rels/slide245.xml.rels><?xml version="1.0" encoding="UTF-8" standalone="yes"?>
<Relationships xmlns="http://schemas.openxmlformats.org/package/2006/relationships"><Relationship Id="rId2" Type="http://schemas.openxmlformats.org/officeDocument/2006/relationships/notesSlide" Target="../notesSlides/notesSlide245.xml"/><Relationship Id="rId1" Type="http://schemas.openxmlformats.org/officeDocument/2006/relationships/slideLayout" Target="../slideLayouts/slideLayout2.xml"/></Relationships>
</file>

<file path=ppt/slides/_rels/slide246.xml.rels><?xml version="1.0" encoding="UTF-8" standalone="yes"?>
<Relationships xmlns="http://schemas.openxmlformats.org/package/2006/relationships"><Relationship Id="rId2" Type="http://schemas.openxmlformats.org/officeDocument/2006/relationships/notesSlide" Target="../notesSlides/notesSlide246.xml"/><Relationship Id="rId1" Type="http://schemas.openxmlformats.org/officeDocument/2006/relationships/slideLayout" Target="../slideLayouts/slideLayout2.xml"/></Relationships>
</file>

<file path=ppt/slides/_rels/slide247.xml.rels><?xml version="1.0" encoding="UTF-8" standalone="yes"?>
<Relationships xmlns="http://schemas.openxmlformats.org/package/2006/relationships"><Relationship Id="rId2" Type="http://schemas.openxmlformats.org/officeDocument/2006/relationships/notesSlide" Target="../notesSlides/notesSlide247.xml"/><Relationship Id="rId1" Type="http://schemas.openxmlformats.org/officeDocument/2006/relationships/slideLayout" Target="../slideLayouts/slideLayout2.xml"/></Relationships>
</file>

<file path=ppt/slides/_rels/slide248.xml.rels><?xml version="1.0" encoding="UTF-8" standalone="yes"?>
<Relationships xmlns="http://schemas.openxmlformats.org/package/2006/relationships"><Relationship Id="rId2" Type="http://schemas.openxmlformats.org/officeDocument/2006/relationships/notesSlide" Target="../notesSlides/notesSlide248.xml"/><Relationship Id="rId1" Type="http://schemas.openxmlformats.org/officeDocument/2006/relationships/slideLayout" Target="../slideLayouts/slideLayout2.xml"/></Relationships>
</file>

<file path=ppt/slides/_rels/slide249.xml.rels><?xml version="1.0" encoding="UTF-8" standalone="yes"?>
<Relationships xmlns="http://schemas.openxmlformats.org/package/2006/relationships"><Relationship Id="rId2" Type="http://schemas.openxmlformats.org/officeDocument/2006/relationships/notesSlide" Target="../notesSlides/notesSlide24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50.xml.rels><?xml version="1.0" encoding="UTF-8" standalone="yes"?>
<Relationships xmlns="http://schemas.openxmlformats.org/package/2006/relationships"><Relationship Id="rId2" Type="http://schemas.openxmlformats.org/officeDocument/2006/relationships/notesSlide" Target="../notesSlides/notesSlide250.xml"/><Relationship Id="rId1" Type="http://schemas.openxmlformats.org/officeDocument/2006/relationships/slideLayout" Target="../slideLayouts/slideLayout2.xml"/></Relationships>
</file>

<file path=ppt/slides/_rels/slide251.xml.rels><?xml version="1.0" encoding="UTF-8" standalone="yes"?>
<Relationships xmlns="http://schemas.openxmlformats.org/package/2006/relationships"><Relationship Id="rId2" Type="http://schemas.openxmlformats.org/officeDocument/2006/relationships/notesSlide" Target="../notesSlides/notesSlide251.xml"/><Relationship Id="rId1" Type="http://schemas.openxmlformats.org/officeDocument/2006/relationships/slideLayout" Target="../slideLayouts/slideLayout2.xml"/></Relationships>
</file>

<file path=ppt/slides/_rels/slide252.xml.rels><?xml version="1.0" encoding="UTF-8" standalone="yes"?>
<Relationships xmlns="http://schemas.openxmlformats.org/package/2006/relationships"><Relationship Id="rId2" Type="http://schemas.openxmlformats.org/officeDocument/2006/relationships/notesSlide" Target="../notesSlides/notesSlide252.xml"/><Relationship Id="rId1" Type="http://schemas.openxmlformats.org/officeDocument/2006/relationships/slideLayout" Target="../slideLayouts/slideLayout2.xml"/></Relationships>
</file>

<file path=ppt/slides/_rels/slide253.xml.rels><?xml version="1.0" encoding="UTF-8" standalone="yes"?>
<Relationships xmlns="http://schemas.openxmlformats.org/package/2006/relationships"><Relationship Id="rId2" Type="http://schemas.openxmlformats.org/officeDocument/2006/relationships/notesSlide" Target="../notesSlides/notesSlide253.xml"/><Relationship Id="rId1" Type="http://schemas.openxmlformats.org/officeDocument/2006/relationships/slideLayout" Target="../slideLayouts/slideLayout2.xml"/></Relationships>
</file>

<file path=ppt/slides/_rels/slide254.xml.rels><?xml version="1.0" encoding="UTF-8" standalone="yes"?>
<Relationships xmlns="http://schemas.openxmlformats.org/package/2006/relationships"><Relationship Id="rId2" Type="http://schemas.openxmlformats.org/officeDocument/2006/relationships/notesSlide" Target="../notesSlides/notesSlide254.xml"/><Relationship Id="rId1" Type="http://schemas.openxmlformats.org/officeDocument/2006/relationships/slideLayout" Target="../slideLayouts/slideLayout2.xml"/></Relationships>
</file>

<file path=ppt/slides/_rels/slide255.xml.rels><?xml version="1.0" encoding="UTF-8" standalone="yes"?>
<Relationships xmlns="http://schemas.openxmlformats.org/package/2006/relationships"><Relationship Id="rId2" Type="http://schemas.openxmlformats.org/officeDocument/2006/relationships/notesSlide" Target="../notesSlides/notesSlide255.xml"/><Relationship Id="rId1" Type="http://schemas.openxmlformats.org/officeDocument/2006/relationships/slideLayout" Target="../slideLayouts/slideLayout2.xml"/></Relationships>
</file>

<file path=ppt/slides/_rels/slide256.xml.rels><?xml version="1.0" encoding="UTF-8" standalone="yes"?>
<Relationships xmlns="http://schemas.openxmlformats.org/package/2006/relationships"><Relationship Id="rId2" Type="http://schemas.openxmlformats.org/officeDocument/2006/relationships/notesSlide" Target="../notesSlides/notesSlide256.xml"/><Relationship Id="rId1" Type="http://schemas.openxmlformats.org/officeDocument/2006/relationships/slideLayout" Target="../slideLayouts/slideLayout2.xml"/></Relationships>
</file>

<file path=ppt/slides/_rels/slide257.xml.rels><?xml version="1.0" encoding="UTF-8" standalone="yes"?>
<Relationships xmlns="http://schemas.openxmlformats.org/package/2006/relationships"><Relationship Id="rId2" Type="http://schemas.openxmlformats.org/officeDocument/2006/relationships/notesSlide" Target="../notesSlides/notesSlide257.xml"/><Relationship Id="rId1" Type="http://schemas.openxmlformats.org/officeDocument/2006/relationships/slideLayout" Target="../slideLayouts/slideLayout2.xml"/></Relationships>
</file>

<file path=ppt/slides/_rels/slide258.xml.rels><?xml version="1.0" encoding="UTF-8" standalone="yes"?>
<Relationships xmlns="http://schemas.openxmlformats.org/package/2006/relationships"><Relationship Id="rId2" Type="http://schemas.openxmlformats.org/officeDocument/2006/relationships/notesSlide" Target="../notesSlides/notesSlide258.xml"/><Relationship Id="rId1" Type="http://schemas.openxmlformats.org/officeDocument/2006/relationships/slideLayout" Target="../slideLayouts/slideLayout2.xml"/></Relationships>
</file>

<file path=ppt/slides/_rels/slide259.xml.rels><?xml version="1.0" encoding="UTF-8" standalone="yes"?>
<Relationships xmlns="http://schemas.openxmlformats.org/package/2006/relationships"><Relationship Id="rId2" Type="http://schemas.openxmlformats.org/officeDocument/2006/relationships/notesSlide" Target="../notesSlides/notesSlide25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60.xml.rels><?xml version="1.0" encoding="UTF-8" standalone="yes"?>
<Relationships xmlns="http://schemas.openxmlformats.org/package/2006/relationships"><Relationship Id="rId2" Type="http://schemas.openxmlformats.org/officeDocument/2006/relationships/notesSlide" Target="../notesSlides/notesSlide260.xml"/><Relationship Id="rId1" Type="http://schemas.openxmlformats.org/officeDocument/2006/relationships/slideLayout" Target="../slideLayouts/slideLayout2.xml"/></Relationships>
</file>

<file path=ppt/slides/_rels/slide261.xml.rels><?xml version="1.0" encoding="UTF-8" standalone="yes"?>
<Relationships xmlns="http://schemas.openxmlformats.org/package/2006/relationships"><Relationship Id="rId2" Type="http://schemas.openxmlformats.org/officeDocument/2006/relationships/notesSlide" Target="../notesSlides/notesSlide261.xml"/><Relationship Id="rId1" Type="http://schemas.openxmlformats.org/officeDocument/2006/relationships/slideLayout" Target="../slideLayouts/slideLayout2.xml"/></Relationships>
</file>

<file path=ppt/slides/_rels/slide262.xml.rels><?xml version="1.0" encoding="UTF-8" standalone="yes"?>
<Relationships xmlns="http://schemas.openxmlformats.org/package/2006/relationships"><Relationship Id="rId2" Type="http://schemas.openxmlformats.org/officeDocument/2006/relationships/notesSlide" Target="../notesSlides/notesSlide262.xml"/><Relationship Id="rId1" Type="http://schemas.openxmlformats.org/officeDocument/2006/relationships/slideLayout" Target="../slideLayouts/slideLayout2.xml"/></Relationships>
</file>

<file path=ppt/slides/_rels/slide263.xml.rels><?xml version="1.0" encoding="UTF-8" standalone="yes"?>
<Relationships xmlns="http://schemas.openxmlformats.org/package/2006/relationships"><Relationship Id="rId2" Type="http://schemas.openxmlformats.org/officeDocument/2006/relationships/notesSlide" Target="../notesSlides/notesSlide263.xml"/><Relationship Id="rId1" Type="http://schemas.openxmlformats.org/officeDocument/2006/relationships/slideLayout" Target="../slideLayouts/slideLayout2.xml"/></Relationships>
</file>

<file path=ppt/slides/_rels/slide264.xml.rels><?xml version="1.0" encoding="UTF-8" standalone="yes"?>
<Relationships xmlns="http://schemas.openxmlformats.org/package/2006/relationships"><Relationship Id="rId2" Type="http://schemas.openxmlformats.org/officeDocument/2006/relationships/notesSlide" Target="../notesSlides/notesSlide264.xml"/><Relationship Id="rId1" Type="http://schemas.openxmlformats.org/officeDocument/2006/relationships/slideLayout" Target="../slideLayouts/slideLayout2.xml"/></Relationships>
</file>

<file path=ppt/slides/_rels/slide265.xml.rels><?xml version="1.0" encoding="UTF-8" standalone="yes"?>
<Relationships xmlns="http://schemas.openxmlformats.org/package/2006/relationships"><Relationship Id="rId2" Type="http://schemas.openxmlformats.org/officeDocument/2006/relationships/notesSlide" Target="../notesSlides/notesSlide265.xml"/><Relationship Id="rId1" Type="http://schemas.openxmlformats.org/officeDocument/2006/relationships/slideLayout" Target="../slideLayouts/slideLayout2.xml"/></Relationships>
</file>

<file path=ppt/slides/_rels/slide266.xml.rels><?xml version="1.0" encoding="UTF-8" standalone="yes"?>
<Relationships xmlns="http://schemas.openxmlformats.org/package/2006/relationships"><Relationship Id="rId2" Type="http://schemas.openxmlformats.org/officeDocument/2006/relationships/notesSlide" Target="../notesSlides/notesSlide266.xml"/><Relationship Id="rId1" Type="http://schemas.openxmlformats.org/officeDocument/2006/relationships/slideLayout" Target="../slideLayouts/slideLayout2.xml"/></Relationships>
</file>

<file path=ppt/slides/_rels/slide267.xml.rels><?xml version="1.0" encoding="UTF-8" standalone="yes"?>
<Relationships xmlns="http://schemas.openxmlformats.org/package/2006/relationships"><Relationship Id="rId2" Type="http://schemas.openxmlformats.org/officeDocument/2006/relationships/notesSlide" Target="../notesSlides/notesSlide267.xml"/><Relationship Id="rId1" Type="http://schemas.openxmlformats.org/officeDocument/2006/relationships/slideLayout" Target="../slideLayouts/slideLayout2.xml"/></Relationships>
</file>

<file path=ppt/slides/_rels/slide268.xml.rels><?xml version="1.0" encoding="UTF-8" standalone="yes"?>
<Relationships xmlns="http://schemas.openxmlformats.org/package/2006/relationships"><Relationship Id="rId2" Type="http://schemas.openxmlformats.org/officeDocument/2006/relationships/notesSlide" Target="../notesSlides/notesSlide268.xml"/><Relationship Id="rId1" Type="http://schemas.openxmlformats.org/officeDocument/2006/relationships/slideLayout" Target="../slideLayouts/slideLayout2.xml"/></Relationships>
</file>

<file path=ppt/slides/_rels/slide269.xml.rels><?xml version="1.0" encoding="UTF-8" standalone="yes"?>
<Relationships xmlns="http://schemas.openxmlformats.org/package/2006/relationships"><Relationship Id="rId2" Type="http://schemas.openxmlformats.org/officeDocument/2006/relationships/notesSlide" Target="../notesSlides/notesSlide26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70.xml.rels><?xml version="1.0" encoding="UTF-8" standalone="yes"?>
<Relationships xmlns="http://schemas.openxmlformats.org/package/2006/relationships"><Relationship Id="rId2" Type="http://schemas.openxmlformats.org/officeDocument/2006/relationships/notesSlide" Target="../notesSlides/notesSlide270.xml"/><Relationship Id="rId1" Type="http://schemas.openxmlformats.org/officeDocument/2006/relationships/slideLayout" Target="../slideLayouts/slideLayout2.xml"/></Relationships>
</file>

<file path=ppt/slides/_rels/slide271.xml.rels><?xml version="1.0" encoding="UTF-8" standalone="yes"?>
<Relationships xmlns="http://schemas.openxmlformats.org/package/2006/relationships"><Relationship Id="rId2" Type="http://schemas.openxmlformats.org/officeDocument/2006/relationships/notesSlide" Target="../notesSlides/notesSlide271.xml"/><Relationship Id="rId1" Type="http://schemas.openxmlformats.org/officeDocument/2006/relationships/slideLayout" Target="../slideLayouts/slideLayout2.xml"/></Relationships>
</file>

<file path=ppt/slides/_rels/slide272.xml.rels><?xml version="1.0" encoding="UTF-8" standalone="yes"?>
<Relationships xmlns="http://schemas.openxmlformats.org/package/2006/relationships"><Relationship Id="rId2" Type="http://schemas.openxmlformats.org/officeDocument/2006/relationships/notesSlide" Target="../notesSlides/notesSlide272.xml"/><Relationship Id="rId1" Type="http://schemas.openxmlformats.org/officeDocument/2006/relationships/slideLayout" Target="../slideLayouts/slideLayout2.xml"/></Relationships>
</file>

<file path=ppt/slides/_rels/slide273.xml.rels><?xml version="1.0" encoding="UTF-8" standalone="yes"?>
<Relationships xmlns="http://schemas.openxmlformats.org/package/2006/relationships"><Relationship Id="rId2" Type="http://schemas.openxmlformats.org/officeDocument/2006/relationships/notesSlide" Target="../notesSlides/notesSlide273.xml"/><Relationship Id="rId1" Type="http://schemas.openxmlformats.org/officeDocument/2006/relationships/slideLayout" Target="../slideLayouts/slideLayout2.xml"/></Relationships>
</file>

<file path=ppt/slides/_rels/slide274.xml.rels><?xml version="1.0" encoding="UTF-8" standalone="yes"?>
<Relationships xmlns="http://schemas.openxmlformats.org/package/2006/relationships"><Relationship Id="rId2" Type="http://schemas.openxmlformats.org/officeDocument/2006/relationships/notesSlide" Target="../notesSlides/notesSlide274.xml"/><Relationship Id="rId1" Type="http://schemas.openxmlformats.org/officeDocument/2006/relationships/slideLayout" Target="../slideLayouts/slideLayout2.xml"/></Relationships>
</file>

<file path=ppt/slides/_rels/slide275.xml.rels><?xml version="1.0" encoding="UTF-8" standalone="yes"?>
<Relationships xmlns="http://schemas.openxmlformats.org/package/2006/relationships"><Relationship Id="rId2" Type="http://schemas.openxmlformats.org/officeDocument/2006/relationships/notesSlide" Target="../notesSlides/notesSlide275.xml"/><Relationship Id="rId1" Type="http://schemas.openxmlformats.org/officeDocument/2006/relationships/slideLayout" Target="../slideLayouts/slideLayout2.xml"/></Relationships>
</file>

<file path=ppt/slides/_rels/slide276.xml.rels><?xml version="1.0" encoding="UTF-8" standalone="yes"?>
<Relationships xmlns="http://schemas.openxmlformats.org/package/2006/relationships"><Relationship Id="rId2" Type="http://schemas.openxmlformats.org/officeDocument/2006/relationships/notesSlide" Target="../notesSlides/notesSlide276.xml"/><Relationship Id="rId1" Type="http://schemas.openxmlformats.org/officeDocument/2006/relationships/slideLayout" Target="../slideLayouts/slideLayout2.xml"/></Relationships>
</file>

<file path=ppt/slides/_rels/slide277.xml.rels><?xml version="1.0" encoding="UTF-8" standalone="yes"?>
<Relationships xmlns="http://schemas.openxmlformats.org/package/2006/relationships"><Relationship Id="rId2" Type="http://schemas.openxmlformats.org/officeDocument/2006/relationships/notesSlide" Target="../notesSlides/notesSlide27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任意多边形 52"/>
          <p:cNvSpPr>
            <a:spLocks noChangeAspect="1"/>
          </p:cNvSpPr>
          <p:nvPr/>
        </p:nvSpPr>
        <p:spPr>
          <a:xfrm>
            <a:off x="10708801" y="3013869"/>
            <a:ext cx="2387600" cy="23876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bg1">
              <a:lumMod val="65000"/>
            </a:schemeClr>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48" name="任意多边形 47"/>
          <p:cNvSpPr>
            <a:spLocks noChangeAspect="1"/>
          </p:cNvSpPr>
          <p:nvPr/>
        </p:nvSpPr>
        <p:spPr>
          <a:xfrm>
            <a:off x="8230548" y="3756819"/>
            <a:ext cx="2362200" cy="23622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54" name="任意多边形 53"/>
          <p:cNvSpPr>
            <a:spLocks noChangeAspect="1"/>
          </p:cNvSpPr>
          <p:nvPr/>
        </p:nvSpPr>
        <p:spPr>
          <a:xfrm>
            <a:off x="8334849" y="4306094"/>
            <a:ext cx="2247900" cy="22479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56" name="任意多边形 55"/>
          <p:cNvSpPr>
            <a:spLocks noChangeAspect="1"/>
          </p:cNvSpPr>
          <p:nvPr/>
        </p:nvSpPr>
        <p:spPr>
          <a:xfrm>
            <a:off x="8859199" y="1116013"/>
            <a:ext cx="2971800" cy="2971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58" name="任意多边形 57"/>
          <p:cNvSpPr>
            <a:spLocks noChangeAspect="1"/>
          </p:cNvSpPr>
          <p:nvPr/>
        </p:nvSpPr>
        <p:spPr>
          <a:xfrm>
            <a:off x="11291249" y="135969"/>
            <a:ext cx="1384300" cy="13843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61" name="任意多边形 60"/>
          <p:cNvSpPr>
            <a:spLocks noChangeAspect="1"/>
          </p:cNvSpPr>
          <p:nvPr/>
        </p:nvSpPr>
        <p:spPr>
          <a:xfrm>
            <a:off x="8878249" y="582613"/>
            <a:ext cx="2933700" cy="29337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55" name="任意多边形 54"/>
          <p:cNvSpPr>
            <a:spLocks noChangeAspect="1"/>
          </p:cNvSpPr>
          <p:nvPr/>
        </p:nvSpPr>
        <p:spPr>
          <a:xfrm>
            <a:off x="7326148" y="408385"/>
            <a:ext cx="1320800" cy="1320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60" name="任意多边形 59"/>
          <p:cNvSpPr>
            <a:spLocks noChangeAspect="1"/>
          </p:cNvSpPr>
          <p:nvPr/>
        </p:nvSpPr>
        <p:spPr>
          <a:xfrm>
            <a:off x="10163649" y="6294438"/>
            <a:ext cx="838200" cy="8382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62" name="任意多边形 61"/>
          <p:cNvSpPr/>
          <p:nvPr/>
        </p:nvSpPr>
        <p:spPr>
          <a:xfrm>
            <a:off x="11089801" y="5683251"/>
            <a:ext cx="1222374" cy="1222374"/>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bg1">
              <a:lumMod val="65000"/>
            </a:schemeClr>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63" name="任意多边形 62"/>
          <p:cNvSpPr>
            <a:spLocks noChangeAspect="1"/>
          </p:cNvSpPr>
          <p:nvPr/>
        </p:nvSpPr>
        <p:spPr>
          <a:xfrm>
            <a:off x="7421634" y="5569826"/>
            <a:ext cx="701200" cy="7012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64" name="任意多边形 63"/>
          <p:cNvSpPr>
            <a:spLocks noChangeAspect="1"/>
          </p:cNvSpPr>
          <p:nvPr/>
        </p:nvSpPr>
        <p:spPr>
          <a:xfrm>
            <a:off x="11220450" y="2944813"/>
            <a:ext cx="2209800" cy="2209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65" name="任意多边形 64"/>
          <p:cNvSpPr>
            <a:spLocks noChangeAspect="1"/>
          </p:cNvSpPr>
          <p:nvPr/>
        </p:nvSpPr>
        <p:spPr>
          <a:xfrm>
            <a:off x="11363800" y="-383144"/>
            <a:ext cx="1397000" cy="13970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66" name="任意多边形 65"/>
          <p:cNvSpPr/>
          <p:nvPr/>
        </p:nvSpPr>
        <p:spPr>
          <a:xfrm>
            <a:off x="11065113" y="4972370"/>
            <a:ext cx="1222374" cy="1222374"/>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68" name="任意多边形 67"/>
          <p:cNvSpPr>
            <a:spLocks noChangeAspect="1"/>
          </p:cNvSpPr>
          <p:nvPr/>
        </p:nvSpPr>
        <p:spPr>
          <a:xfrm rot="20754726">
            <a:off x="-990212" y="-1294209"/>
            <a:ext cx="2971800" cy="2971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69" name="文本框 68"/>
          <p:cNvSpPr txBox="1"/>
          <p:nvPr/>
        </p:nvSpPr>
        <p:spPr>
          <a:xfrm>
            <a:off x="1323975" y="2741930"/>
            <a:ext cx="8545195" cy="1322070"/>
          </a:xfrm>
          <a:prstGeom prst="rect">
            <a:avLst/>
          </a:prstGeom>
          <a:noFill/>
        </p:spPr>
        <p:txBody>
          <a:bodyPr wrap="square" rtlCol="0">
            <a:spAutoFit/>
          </a:bodyPr>
          <a:lstStyle/>
          <a:p>
            <a:r>
              <a:rPr lang="zh-CN" altLang="en-US" sz="8000" b="1" dirty="0">
                <a:solidFill>
                  <a:schemeClr val="accent1"/>
                </a:solidFill>
                <a:latin typeface="方正大黑_GBK" panose="03000509000000000000" pitchFamily="65" charset="-122"/>
                <a:ea typeface="方正大黑_GBK" panose="03000509000000000000" pitchFamily="65" charset="-122"/>
                <a:cs typeface="+mn-ea"/>
                <a:sym typeface="+mn-lt"/>
              </a:rPr>
              <a:t>中职生安全</a:t>
            </a:r>
            <a:r>
              <a:rPr lang="zh-CN" altLang="en-US" sz="8000" b="1" dirty="0">
                <a:solidFill>
                  <a:schemeClr val="accent1"/>
                </a:solidFill>
                <a:latin typeface="方正大黑_GBK" panose="03000509000000000000" pitchFamily="65" charset="-122"/>
                <a:ea typeface="方正大黑_GBK" panose="03000509000000000000" pitchFamily="65" charset="-122"/>
                <a:cs typeface="+mn-ea"/>
                <a:sym typeface="+mn-lt"/>
              </a:rPr>
              <a:t>教育</a:t>
            </a:r>
            <a:endParaRPr lang="zh-CN" altLang="en-US" sz="8000" b="1" dirty="0">
              <a:solidFill>
                <a:schemeClr val="accent1"/>
              </a:solidFill>
              <a:latin typeface="方正大黑_GBK" panose="03000509000000000000" pitchFamily="65" charset="-122"/>
              <a:ea typeface="方正大黑_GBK" panose="03000509000000000000" pitchFamily="65" charset="-122"/>
              <a:cs typeface="+mn-ea"/>
              <a:sym typeface="+mn-lt"/>
            </a:endParaRPr>
          </a:p>
        </p:txBody>
      </p:sp>
      <p:sp>
        <p:nvSpPr>
          <p:cNvPr id="75" name="矩形 74"/>
          <p:cNvSpPr/>
          <p:nvPr/>
        </p:nvSpPr>
        <p:spPr>
          <a:xfrm>
            <a:off x="363548" y="2613819"/>
            <a:ext cx="264280" cy="14398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1"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第一讲 维护国家安全</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739910" y="2836512"/>
            <a:ext cx="11054246" cy="299974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国家安全观是对国家安全一般对象及具体问题的综合性、全面性的反映和认识，是对国家安全及国家安全相关问题的历史、现状、发展、规律、本质等的认知、评价和预防。对于同一个对象，人们会形成不同的认识；对于同一个国家的安全，人们也会形成不同的国家安全观。系统国家安全观主要包括以下基本点。</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系统观</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共赢观</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和平观</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 组织协调观</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2" name="文本框 1"/>
          <p:cNvSpPr txBox="1"/>
          <p:nvPr/>
        </p:nvSpPr>
        <p:spPr>
          <a:xfrm>
            <a:off x="612775" y="135763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必掌握：学生应如何维护国家的安全与稳定</a:t>
            </a:r>
            <a:r>
              <a:rPr lang="zh-CN" altLang="en-US" sz="2500" dirty="0">
                <a:solidFill>
                  <a:srgbClr val="FF0000"/>
                </a:solidFill>
                <a:latin typeface="华文中宋" panose="02010600040101010101" pitchFamily="2" charset="-122"/>
                <a:ea typeface="华文中宋" panose="02010600040101010101" pitchFamily="2" charset="-122"/>
              </a:rPr>
              <a:t>？</a:t>
            </a:r>
            <a:endParaRPr lang="zh-CN" altLang="en-US" sz="2500" dirty="0">
              <a:solidFill>
                <a:srgbClr val="FF0000"/>
              </a:solidFill>
              <a:latin typeface="华文中宋" panose="02010600040101010101" pitchFamily="2" charset="-122"/>
              <a:ea typeface="华文中宋" panose="02010600040101010101" pitchFamily="2" charset="-122"/>
            </a:endParaRPr>
          </a:p>
        </p:txBody>
      </p:sp>
      <p:sp>
        <p:nvSpPr>
          <p:cNvPr id="4" name="文本框 3"/>
          <p:cNvSpPr txBox="1"/>
          <p:nvPr/>
        </p:nvSpPr>
        <p:spPr>
          <a:xfrm>
            <a:off x="739775" y="2120265"/>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一、树立系统国家安全观</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1"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第一讲 家庭防火安全</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682125" y="2320892"/>
            <a:ext cx="11054246" cy="216852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厨房用火不慎</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生活用火不慎</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吸烟不慎</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 小孩玩火</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5. 人为纵火</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681990" y="145034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必学习：家庭火灾常见的原因有哪些？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1"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第一讲 家庭防火安全</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682125" y="2320892"/>
            <a:ext cx="11054246" cy="341503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1）室内发生火灾时，要迅速切断火源，再扑灭明火，如果火势发展到不能扑灭的程度，应迅速关闭房门，使火焰、浓烟控制在一定的空间内，并向与火源相反方向逃生。</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2）如果要冲进火场救人时，应先用湿棉被铺盖身体，用湿毛巾掩住口鼻，再进入火场。</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3）发生火灾时，应立即拨打119 求助，并向消防部门准确提供火灾的详细地址、火势大小、燃烧物种类、有无人员伤亡、现场有无危险品等信息，这将直接关系到消防队的出警规模、救援车种类和采取的救援措施。拨打求救电话后，应本人或让其他人到路口引导消防车或救护车。</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4）灭火时，应根据火灾类型选择不同的灭火剂。</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5）灭火器使用方法。</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681990" y="145034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必掌握：家庭火灾的扑救措施有哪些？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1"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第二讲 学校防火安全</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569095" y="1386807"/>
            <a:ext cx="11054246" cy="2168525"/>
          </a:xfrm>
          <a:prstGeom prst="rect">
            <a:avLst/>
          </a:prstGeom>
          <a:noFill/>
        </p:spPr>
        <p:txBody>
          <a:bodyPr wrap="square" rtlCol="0">
            <a:spAutoFit/>
          </a:bodyPr>
          <a:lstStyle/>
          <a:p>
            <a:pPr indent="457200">
              <a:lnSpc>
                <a:spcPct val="150000"/>
              </a:lnSpc>
            </a:pP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校园是人员高度聚集的场所，教学仪器、科研设备、易燃品多，用电量大，学生宿舍密集，一旦发生火灾事故，往往会造成人员伤亡和重大财产损失。消防安全作为学校公共安全的重要组成部分，是构建平安校园、和谐校园的重要保障。让学生提高消防安全意识，掌握必要的消防安全技能，懂得火灾防范和学会火场逃生的方法，可以从根本上减少或避免校园火灾事故的发生及人员的伤亡。</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1"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第二讲 学校防火安全</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682125" y="2320892"/>
            <a:ext cx="11054246" cy="383095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由于学校的特殊性，校园火灾具有下列显著特点。</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人员伤亡大</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学校是人群高度集中的地方，如教学楼、宿舍、图书馆、食堂等，一旦发生火灾，极易造成群死群伤的严重后果。</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损失大</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学校教学、科研、实验仪器设备多，动植物标本、图书资料多，珍贵的标本、档案往往是经过几十年甚至上百年的积累和保存，因火灾造成损失，特别是无形资产的损失将无法弥补。</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影响大</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学校历来是国家、社会和家庭高度关注的地方，一旦发生重大火灾，其影响将无法估量。</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681990" y="145034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需注意：校园火灾的特点是什么？</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1"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第二讲 学校防火安全</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682125" y="2901282"/>
            <a:ext cx="11054246" cy="175323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少数学生认为火灾离自己很远，不会在自己身边发生，从而心存侥幸。对学校举行的消防安全知识培训不重视，认为是多此一举，没有必要，没有从思想深处引起重视，因而日常行为表现得毫不在乎。有的认为只要学习好了就行，其他的可以无所顾忌；有的认为消防工作是领导和学校有关部门的事情，与自己关系不大。</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681990" y="145034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必学习：引发校园火灾的原因有哪些？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
        <p:nvSpPr>
          <p:cNvPr id="16" name="文本框 15"/>
          <p:cNvSpPr txBox="1"/>
          <p:nvPr/>
        </p:nvSpPr>
        <p:spPr>
          <a:xfrm>
            <a:off x="709930" y="2098675"/>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一、消防安全意识淡薄</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1"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第二讲 学校防火安全</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654185" y="2167857"/>
            <a:ext cx="11054246" cy="383095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违章使用大功率电器不当引起火灾</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私自乱接乱拉电源线引起火灾</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因乱丢烟头而引起火灾</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 肆意焚烧杂物</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5. 擅自使用炉具</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6. 违规点蜡烛、随意燃点蚊香引起火灾</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7. 照明灯具太靠近可燃物而引起火灾</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8. 学生在实验过程中因操作不慎而引起火灾</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9. 电气设备老化及超负荷使用引起火灾</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16" name="文本框 15"/>
          <p:cNvSpPr txBox="1"/>
          <p:nvPr/>
        </p:nvSpPr>
        <p:spPr>
          <a:xfrm>
            <a:off x="681990" y="1365250"/>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二、违反学校管理制度</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1"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第二讲 学校防火安全</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654185" y="2167857"/>
            <a:ext cx="11054246" cy="258445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不了解电气基本知识</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许多学生对基本的电气知识不了解，往往由于无知而造成火灾，例如，用铜丝代替保险丝、照明灯距离蚊帐太近、充电器长时间充电等。</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不懂得灭火基本常识</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初期火灾是最易扑救的，但部分同学由于平时不注重对消防基本知识的学习，在发现火险火情后，不知如何处理，失去了最好的灭火时机，以致火势发展蔓延成灾。</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16" name="文本框 15"/>
          <p:cNvSpPr txBox="1"/>
          <p:nvPr/>
        </p:nvSpPr>
        <p:spPr>
          <a:xfrm>
            <a:off x="681990" y="1365250"/>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三、消防基本知识贫乏</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1"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第二讲 学校防火安全</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682125" y="2305017"/>
            <a:ext cx="11054246" cy="383095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1）青少年学生在消防安全中是弱势群体，各级政府、教育主管、消防和其他相关部门要重视学校的消防安全工作。</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不断创新消防安全宣传的形式和手段，将趣味性、知识性、可操作性纳入消防宣传培训中，深入辖区中小学校、幼儿园，针对不同类型的学生，开展有针对性的消防宣传培训，如播放火灾警示片、开展知识讲座、灭火演示、悬挂横幅、摆设消防宣传展报、开设消防课堂、发放消防宣传资料等形式，营造浓厚的消防宣传氛围。</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3）通过微型消防站的开放方式让广大学校师生了解消防常识、法律法规和灭火器的使用方法，全面提高师生的消防安全意识和自防自救能力。</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4）加强消防安全管理，建立健全消防安全制度，防止违章行为发生。</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681990" y="145034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必掌握：校园消防安全工作的防范对策有哪些？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778952" cy="804725"/>
            <a:chOff x="251900" y="195486"/>
            <a:chExt cx="4205228" cy="585582"/>
          </a:xfrm>
        </p:grpSpPr>
        <p:sp>
          <p:nvSpPr>
            <p:cNvPr id="7" name="矩形 6"/>
            <p:cNvSpPr/>
            <p:nvPr/>
          </p:nvSpPr>
          <p:spPr>
            <a:xfrm>
              <a:off x="1331640" y="255120"/>
              <a:ext cx="3125488"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第三讲 公共场所防火安全</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569095" y="1386807"/>
            <a:ext cx="11054246" cy="2168525"/>
          </a:xfrm>
          <a:prstGeom prst="rect">
            <a:avLst/>
          </a:prstGeom>
          <a:noFill/>
        </p:spPr>
        <p:txBody>
          <a:bodyPr wrap="square" rtlCol="0">
            <a:spAutoFit/>
          </a:bodyPr>
          <a:lstStyle/>
          <a:p>
            <a:pPr indent="457200">
              <a:lnSpc>
                <a:spcPct val="150000"/>
              </a:lnSpc>
            </a:pP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公共场所即电影院、医院、展览馆、车站、码头、饭店、商场、图书馆等人员集中、流动量大的场所。这些场所因为人流量大，室内装修、装饰大量使用可燃、易燃材料，用电设备多、着火源多，存在巨大的火灾隐患。作为社会和集体的一分子，我们必须尽好自己的义务，从我做起，让每个人都为公共场所防火尽最大的努力。</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778952" cy="804725"/>
            <a:chOff x="251900" y="195486"/>
            <a:chExt cx="4205228" cy="585582"/>
          </a:xfrm>
        </p:grpSpPr>
        <p:sp>
          <p:nvSpPr>
            <p:cNvPr id="7" name="矩形 6"/>
            <p:cNvSpPr/>
            <p:nvPr/>
          </p:nvSpPr>
          <p:spPr>
            <a:xfrm>
              <a:off x="1331640" y="255120"/>
              <a:ext cx="3125488"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第三讲 公共场所防火安全</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682125" y="2320892"/>
            <a:ext cx="11054246" cy="258445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可燃和易燃材料多，火势蔓延迅速</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许多公共设施或场所在室内装饰、装修中采用了大量可燃或易燃的材料。。</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人员集中，疏散困难</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公共场所人员聚集密度较大，且人员复杂，部分人员缺乏逃生知识；加上一些公共场所疏散通道缺少或不畅通，疏散指示标志不明显，安全出口狭窄或数量不足，一旦发生火灾，场内人员容易惊慌失措，相互拥挤，导致出口堵塞，很难及时疏散。</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681990" y="145034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需注意：公共场所火灾的特点是什么？</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1"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第一讲 维护国家安全</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682125" y="2200877"/>
            <a:ext cx="11054246" cy="341503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义务</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由法律规定公民和组织的义务，是国家运用法律的强制力保障实施的。</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权利</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任何公民和组织对国家安全机关及其工作人员超越职权、滥用职权和其他违法行为，都有权向上级国家安全机关或者有关部门检举、控告。上级国家安全机关或者有关部门应当及时查清事实，负责处理。对协助国家安全机关工作或者依法检举、控告的公民或组织，任何人不得压制和打击报复。权力是法律赋予的，只有依法行使，才能受到保护。如果故意捏造或者歪曲事实进行诬告陷害的，要依法惩处，构成犯罪的还会追究刑事责任。</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681990" y="1484630"/>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二、履行国家安全的义务和权利</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778952" cy="804725"/>
            <a:chOff x="251900" y="195486"/>
            <a:chExt cx="4205228" cy="585582"/>
          </a:xfrm>
        </p:grpSpPr>
        <p:sp>
          <p:nvSpPr>
            <p:cNvPr id="7" name="矩形 6"/>
            <p:cNvSpPr/>
            <p:nvPr/>
          </p:nvSpPr>
          <p:spPr>
            <a:xfrm>
              <a:off x="1331640" y="255120"/>
              <a:ext cx="3125488"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第三讲 公共场所防火安全</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682125" y="2320892"/>
            <a:ext cx="11054246" cy="341503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易酿成群死群伤火灾事故，人员伤亡严重</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公共设施或场所大量采用可燃或易燃的装饰、装修材料及家具/ 组件。发生火灾时，火势蔓延十分迅速，同时伴有大量浓烟和毒性气体产生，再加上公共场所结构复杂，人员相对集中且对公共场所的疏散路线不熟悉，一旦发生火灾，人员伤亡严重。</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社会影响恶劣，容易造成社会的不稳定</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一些人员密集的公共场所，如学校、医院、商场、影剧院、车站等一旦发生恶性火灾，极有可能引发群体性事件，不利于社会稳定与和谐。因此，必须要引起高度的重视。综上所述，公共场所火灾造成的人员伤亡及财产损失是触目惊心的，社会影响恶劣，对社会的稳定危害极大。</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681990" y="145034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必学习：公共场所火灾的危害有哪些？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778952" cy="804725"/>
            <a:chOff x="251900" y="195486"/>
            <a:chExt cx="4205228" cy="585582"/>
          </a:xfrm>
        </p:grpSpPr>
        <p:sp>
          <p:nvSpPr>
            <p:cNvPr id="7" name="矩形 6"/>
            <p:cNvSpPr/>
            <p:nvPr/>
          </p:nvSpPr>
          <p:spPr>
            <a:xfrm>
              <a:off x="1331640" y="255120"/>
              <a:ext cx="3125488"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第三讲 公共场所防火安全</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682125" y="2320892"/>
            <a:ext cx="11054246" cy="341503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一般说来，公共场所的空间都比较大，用电设备多，着火源多，一旦发生火灾，燃烧速度非常快，扑救困难。加上安全出口少，人员密集度高，火灾发生后，容易造成人员的大量伤亡。因此，公共场所建筑的防火要求必须严格明确。</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公共娱乐场所发生火灾时的逃生策略</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商场发生火灾时的逃生策略</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酒店宾馆发生火灾时的逃生策略</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 困在电梯里的自救策略</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5. 公共汽车火灾的扑救及逃生</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681990" y="145034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必掌握：公共场所发生火灾时的逃生策略有哪些？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任意多边形 24"/>
          <p:cNvSpPr/>
          <p:nvPr/>
        </p:nvSpPr>
        <p:spPr>
          <a:xfrm>
            <a:off x="687355" y="2944813"/>
            <a:ext cx="4646645" cy="812006"/>
          </a:xfrm>
          <a:custGeom>
            <a:avLst/>
            <a:gdLst>
              <a:gd name="connsiteX0" fmla="*/ 22969 w 4359339"/>
              <a:gd name="connsiteY0" fmla="*/ 612474 h 812006"/>
              <a:gd name="connsiteX1" fmla="*/ 411202 w 4359339"/>
              <a:gd name="connsiteY1" fmla="*/ 54468 h 812006"/>
              <a:gd name="connsiteX2" fmla="*/ 515452 w 4359339"/>
              <a:gd name="connsiteY2" fmla="*/ 0 h 812006"/>
              <a:gd name="connsiteX3" fmla="*/ 4232120 w 4359339"/>
              <a:gd name="connsiteY3" fmla="*/ 0 h 812006"/>
              <a:gd name="connsiteX4" fmla="*/ 4336371 w 4359339"/>
              <a:gd name="connsiteY4" fmla="*/ 199532 h 812006"/>
              <a:gd name="connsiteX5" fmla="*/ 3948138 w 4359339"/>
              <a:gd name="connsiteY5" fmla="*/ 757538 h 812006"/>
              <a:gd name="connsiteX6" fmla="*/ 3843888 w 4359339"/>
              <a:gd name="connsiteY6" fmla="*/ 812006 h 812006"/>
              <a:gd name="connsiteX7" fmla="*/ 127220 w 4359339"/>
              <a:gd name="connsiteY7" fmla="*/ 812006 h 812006"/>
              <a:gd name="connsiteX8" fmla="*/ 22969 w 4359339"/>
              <a:gd name="connsiteY8" fmla="*/ 612474 h 812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59339" h="812006">
                <a:moveTo>
                  <a:pt x="22969" y="612474"/>
                </a:moveTo>
                <a:lnTo>
                  <a:pt x="411202" y="54468"/>
                </a:lnTo>
                <a:cubicBezTo>
                  <a:pt x="434925" y="20371"/>
                  <a:pt x="473914" y="0"/>
                  <a:pt x="515452" y="0"/>
                </a:cubicBezTo>
                <a:lnTo>
                  <a:pt x="4232120" y="0"/>
                </a:lnTo>
                <a:cubicBezTo>
                  <a:pt x="4334698" y="0"/>
                  <a:pt x="4394955" y="115330"/>
                  <a:pt x="4336371" y="199532"/>
                </a:cubicBezTo>
                <a:lnTo>
                  <a:pt x="3948138" y="757538"/>
                </a:lnTo>
                <a:cubicBezTo>
                  <a:pt x="3924415" y="791635"/>
                  <a:pt x="3885426" y="812006"/>
                  <a:pt x="3843888" y="812006"/>
                </a:cubicBezTo>
                <a:lnTo>
                  <a:pt x="127220" y="812006"/>
                </a:lnTo>
                <a:cubicBezTo>
                  <a:pt x="24642" y="812006"/>
                  <a:pt x="-35615" y="696677"/>
                  <a:pt x="22969" y="612474"/>
                </a:cubicBezTo>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schemeClr val="lt1"/>
              </a:solidFill>
              <a:cs typeface="+mn-ea"/>
              <a:sym typeface="+mn-lt"/>
            </a:endParaRPr>
          </a:p>
        </p:txBody>
      </p:sp>
      <p:sp>
        <p:nvSpPr>
          <p:cNvPr id="4" name="任意多边形 3"/>
          <p:cNvSpPr>
            <a:spLocks noChangeAspect="1"/>
          </p:cNvSpPr>
          <p:nvPr/>
        </p:nvSpPr>
        <p:spPr>
          <a:xfrm>
            <a:off x="10708801" y="3013869"/>
            <a:ext cx="2387600" cy="23876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bg1">
              <a:lumMod val="65000"/>
            </a:schemeClr>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5" name="任意多边形 4"/>
          <p:cNvSpPr>
            <a:spLocks noChangeAspect="1"/>
          </p:cNvSpPr>
          <p:nvPr/>
        </p:nvSpPr>
        <p:spPr>
          <a:xfrm>
            <a:off x="8230548" y="3756819"/>
            <a:ext cx="2362200" cy="23622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6" name="任意多边形 5"/>
          <p:cNvSpPr>
            <a:spLocks noChangeAspect="1"/>
          </p:cNvSpPr>
          <p:nvPr/>
        </p:nvSpPr>
        <p:spPr>
          <a:xfrm>
            <a:off x="8334849" y="4306094"/>
            <a:ext cx="2247900" cy="22479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7" name="任意多边形 6"/>
          <p:cNvSpPr>
            <a:spLocks noChangeAspect="1"/>
          </p:cNvSpPr>
          <p:nvPr/>
        </p:nvSpPr>
        <p:spPr>
          <a:xfrm>
            <a:off x="8859199" y="1116013"/>
            <a:ext cx="2971800" cy="2971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8" name="任意多边形 7"/>
          <p:cNvSpPr>
            <a:spLocks noChangeAspect="1"/>
          </p:cNvSpPr>
          <p:nvPr/>
        </p:nvSpPr>
        <p:spPr>
          <a:xfrm>
            <a:off x="11291249" y="135969"/>
            <a:ext cx="1384300" cy="13843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9" name="任意多边形 8"/>
          <p:cNvSpPr>
            <a:spLocks noChangeAspect="1"/>
          </p:cNvSpPr>
          <p:nvPr/>
        </p:nvSpPr>
        <p:spPr>
          <a:xfrm>
            <a:off x="8878249" y="582613"/>
            <a:ext cx="2933700" cy="29337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0" name="任意多边形 9"/>
          <p:cNvSpPr>
            <a:spLocks noChangeAspect="1"/>
          </p:cNvSpPr>
          <p:nvPr/>
        </p:nvSpPr>
        <p:spPr>
          <a:xfrm>
            <a:off x="7326148" y="408385"/>
            <a:ext cx="1320800" cy="1320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1" name="任意多边形 10"/>
          <p:cNvSpPr>
            <a:spLocks noChangeAspect="1"/>
          </p:cNvSpPr>
          <p:nvPr/>
        </p:nvSpPr>
        <p:spPr>
          <a:xfrm>
            <a:off x="10163649" y="6294438"/>
            <a:ext cx="838200" cy="8382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2" name="任意多边形 11"/>
          <p:cNvSpPr/>
          <p:nvPr/>
        </p:nvSpPr>
        <p:spPr>
          <a:xfrm>
            <a:off x="11089801" y="5683251"/>
            <a:ext cx="1222374" cy="1222374"/>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bg1">
              <a:lumMod val="65000"/>
            </a:schemeClr>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3" name="任意多边形 12"/>
          <p:cNvSpPr>
            <a:spLocks noChangeAspect="1"/>
          </p:cNvSpPr>
          <p:nvPr/>
        </p:nvSpPr>
        <p:spPr>
          <a:xfrm>
            <a:off x="7421634" y="5569826"/>
            <a:ext cx="701200" cy="7012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4" name="任意多边形 13"/>
          <p:cNvSpPr>
            <a:spLocks noChangeAspect="1"/>
          </p:cNvSpPr>
          <p:nvPr/>
        </p:nvSpPr>
        <p:spPr>
          <a:xfrm>
            <a:off x="11220450" y="2944813"/>
            <a:ext cx="2209800" cy="2209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5" name="任意多边形 14"/>
          <p:cNvSpPr>
            <a:spLocks noChangeAspect="1"/>
          </p:cNvSpPr>
          <p:nvPr/>
        </p:nvSpPr>
        <p:spPr>
          <a:xfrm>
            <a:off x="11363800" y="-383144"/>
            <a:ext cx="1397000" cy="13970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6" name="任意多边形 15"/>
          <p:cNvSpPr/>
          <p:nvPr/>
        </p:nvSpPr>
        <p:spPr>
          <a:xfrm>
            <a:off x="11065113" y="4972370"/>
            <a:ext cx="1222374" cy="1222374"/>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20" name="文本框 19"/>
          <p:cNvSpPr txBox="1"/>
          <p:nvPr/>
        </p:nvSpPr>
        <p:spPr>
          <a:xfrm>
            <a:off x="1162502" y="4201140"/>
            <a:ext cx="6447619" cy="1198880"/>
          </a:xfrm>
          <a:prstGeom prst="rect">
            <a:avLst/>
          </a:prstGeom>
          <a:noFill/>
        </p:spPr>
        <p:txBody>
          <a:bodyPr wrap="square" rtlCol="0">
            <a:spAutoFit/>
          </a:bodyPr>
          <a:lstStyle/>
          <a:p>
            <a:r>
              <a:rPr lang="zh-CN" altLang="en-US" sz="7200" dirty="0">
                <a:solidFill>
                  <a:schemeClr val="accent1"/>
                </a:solidFill>
                <a:latin typeface="Adobe 黑体 Std R" panose="020B0400000000000000" pitchFamily="34" charset="-122"/>
                <a:ea typeface="Adobe 黑体 Std R" panose="020B0400000000000000" pitchFamily="34" charset="-122"/>
                <a:cs typeface="+mn-ea"/>
                <a:sym typeface="+mn-lt"/>
              </a:rPr>
              <a:t>交通安全</a:t>
            </a:r>
            <a:endParaRPr lang="zh-CN" altLang="en-US" sz="7200" dirty="0">
              <a:solidFill>
                <a:schemeClr val="accent1"/>
              </a:solidFill>
              <a:latin typeface="Adobe 黑体 Std R" panose="020B0400000000000000" pitchFamily="34" charset="-122"/>
              <a:ea typeface="Adobe 黑体 Std R" panose="020B0400000000000000" pitchFamily="34" charset="-122"/>
              <a:cs typeface="+mn-ea"/>
              <a:sym typeface="+mn-lt"/>
            </a:endParaRPr>
          </a:p>
        </p:txBody>
      </p:sp>
      <p:sp>
        <p:nvSpPr>
          <p:cNvPr id="26" name="文本框 25"/>
          <p:cNvSpPr txBox="1"/>
          <p:nvPr/>
        </p:nvSpPr>
        <p:spPr>
          <a:xfrm>
            <a:off x="1197440" y="2916188"/>
            <a:ext cx="3546009" cy="1014730"/>
          </a:xfrm>
          <a:prstGeom prst="rect">
            <a:avLst/>
          </a:prstGeom>
          <a:noFill/>
        </p:spPr>
        <p:txBody>
          <a:bodyPr wrap="square" rtlCol="0">
            <a:spAutoFit/>
          </a:bodyPr>
          <a:lstStyle/>
          <a:p>
            <a:r>
              <a:rPr lang="zh-CN" altLang="en-US" sz="6000" dirty="0">
                <a:solidFill>
                  <a:schemeClr val="bg1"/>
                </a:solidFill>
                <a:cs typeface="+mn-ea"/>
                <a:sym typeface="+mn-lt"/>
              </a:rPr>
              <a:t>模块</a:t>
            </a:r>
            <a:r>
              <a:rPr lang="zh-CN" altLang="en-US" sz="6000" dirty="0">
                <a:solidFill>
                  <a:schemeClr val="bg1"/>
                </a:solidFill>
                <a:cs typeface="+mn-ea"/>
                <a:sym typeface="+mn-lt"/>
              </a:rPr>
              <a:t>五</a:t>
            </a:r>
            <a:endParaRPr lang="zh-CN" altLang="en-US" sz="6000"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第一讲 步行安全</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569095" y="1386807"/>
            <a:ext cx="11054246" cy="2168525"/>
          </a:xfrm>
          <a:prstGeom prst="rect">
            <a:avLst/>
          </a:prstGeom>
          <a:noFill/>
        </p:spPr>
        <p:txBody>
          <a:bodyPr wrap="square" rtlCol="0">
            <a:spAutoFit/>
          </a:bodyPr>
          <a:lstStyle/>
          <a:p>
            <a:pPr indent="457200">
              <a:lnSpc>
                <a:spcPct val="150000"/>
              </a:lnSpc>
            </a:pP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行人是交通事故中的弱势群体，极易受到各种交通工具的伤害。很多同学认为遵守交通规则只是机动车驾驶员的事，即便机动车与行人之间发生了交通事故，也是机动车驾驶员负主要责任。这种想法是不对的，也是很危险的。凡是交通的参与者，都应该自觉遵守交通规则，尤其是处于弱势群体的行人，在遵守交通规则的同时要主动躲避机动车辆，以保护自己和他人的人身安全。</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第一讲 步行安全</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2030095"/>
            <a:ext cx="11730990" cy="341503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1）在城市道路上行走，须走人行道。</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2）穿越有交通信号灯的人行横道，自觉按信号灯的指示行进。</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3）在夜间交通信号灯停止使用后，黄灯闪烁，走人行横道一定要左右环顾，注意判断车速，在确认安全的前提下快速通过。</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4）在有隔离栏的路段过马路，要走人行天桥或地下通道，或从有人行横道标志的地方通过，不要翻越隔离栏。</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5）走路时应专心，注意观察路面状况、车流量、流向和是否有障碍物。</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6）穿越居民区、胡同和从施工的建筑物旁通过，注意观察住户窗上是否摆放物品和是否有人在活动，建筑施工场地是否设有安全标志线和安全设施，尽量不要从工地直接穿过。</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6950" y="129032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需注意：如何预防步行危机？</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第一讲 步行安全</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72440" y="2562225"/>
            <a:ext cx="11730990" cy="216852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7）风雨雪天出行，要注意观察路面和周围环境。</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8）夜间外出尽量选择有路灯的道路行走；</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9）通过火车道口时应听从管理人员的指挥，如在无人管理的路口穿过一定要注意观察，在没有火车经过的时候快速通过，不要在轨道上或在附近逗留、玩耍。</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10）不要在机动车行驶的高架桥上行走，不要横穿高速公路。</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796925" y="175006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需注意：如何预防步行危机？</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第一讲 步行安全</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682125" y="2320892"/>
            <a:ext cx="11054246" cy="341503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横穿马路，可能遇到的危险因素会大大增加，应特别注意安全。</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1）穿越马路，要听从交警的指挥；要遵守交通规则，做到“绿灯行，红灯停”。</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2）穿越马路，要走人行横道线；在有过街天桥和过街地道的路段，应自觉走过街天桥和地下通道。</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3）穿越马路时，要走直线，不可迂回穿行；在没有人行横道的路段，应先看左边，再看右边，在确认没有机动车通过时才可以穿越马路。</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4）不要翻越道路中央的安全护栏和隔离墩。</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5）不要突然横穿马路，特别是马路对面有熟人或朋友呼唤，或者自己要乘坐的公共汽车已经进站，千万不能贸然行事，以免发生意外。</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681990" y="145034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必学习：穿越马路的注意事项有哪些？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第一讲 步行安全</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682125" y="2320892"/>
            <a:ext cx="11054246" cy="424624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1）当你在路途中意识到即将发生交通事故时，应立即做出反应，靠路边避让，不要往路中心让，避免发生正面碰撞和防止被其他车辆再次碰撞。</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2）车祸发生后注意检查受伤部位，并采取初步的救护措施，如止血、包扎或固定。</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3）居住区发生高空坠物伤害事故时，注意观察是否有物体继续下落，迅速移至安全地，检查伤者受伤情况，采取初步的数护措施，并报警求救，保护好现场，以便相关部门调查取证和有效解决事故。</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4）与机动车辆发生事故时，应立即拨打122 报警，并记下肇事车辆的车牌号等候交通警察来处理。</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5）与非机动车发生事故时，双方应克制协商，不能协商解决的情况下，立即报警。</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6）遇到肇事逃逸者，记下肇事车辆的车牌号；看不清车牌号时，注意车型、颜色、新旧程度，请求旁人帮助并及时报警。</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7）当发生坠入窨井的事故时，应观察井下情况，是否有积水和有异味，并与落井者保持联系。</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681990" y="145034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必掌握：步行应急避险指导措施有哪些？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第二讲 骑车安全</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569095" y="1386807"/>
            <a:ext cx="11054246" cy="1337945"/>
          </a:xfrm>
          <a:prstGeom prst="rect">
            <a:avLst/>
          </a:prstGeom>
          <a:noFill/>
        </p:spPr>
        <p:txBody>
          <a:bodyPr wrap="square" rtlCol="0">
            <a:spAutoFit/>
          </a:bodyPr>
          <a:lstStyle/>
          <a:p>
            <a:pPr indent="457200">
              <a:lnSpc>
                <a:spcPct val="150000"/>
              </a:lnSpc>
            </a:pP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无论是平时上学还是节假日出游，越来越多的学生选择用自行车作为代步工具。因此，自行车骑行安全应引起同学们的广泛关注。</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第二讲 骑车安全</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682125" y="2320892"/>
            <a:ext cx="11054246" cy="383095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自行车轻便、灵活</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自行车不受道路条件制约，能适应在绝大多数道路，可连续出行，单独完成出行任务。特别适合作为中速骑行半小时以内的短程交通工具，不需要换乘。骑自行车时如遇交通受阻，可绕道行驶，比乘公交车在时间上有保证。</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自行车交通利于环境保护</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自行车不用燃料，无废气、无噪声，既节省能源，又减少对环境的污染，这也是备受人们欢迎重要原因。</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自行车用途广泛，适用性强</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自行车可作为各种出行的交通工具，又可作为购物、运载适当物件的工具，还可用来锻炼身体，由于它简单易学、操作方便、男女老少皆宜，所以使用范围广泛。</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681990" y="145034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需注意：自行车在道路交通中占有重要地位的原因有哪些？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1"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第一讲 维护国家安全</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682125" y="2200877"/>
            <a:ext cx="11054246" cy="299974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要努力熟悉有关国家安全的法律法规，始终如一地树立“国家安全高于一切”的思想</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严守外事纪律，身体力行维护国家的稳定</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要善于识破、抵制各种破坏稳定的因素，严密防范危害国家安全的行为</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 要善于处理两类不同性质的矛盾</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5. 在民主问题上不要偏离正确的轨道</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6. 对爱国主义要有正确的认识和理解</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7. 维护学校的稳定</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681990" y="1484630"/>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三、自觉维护国家安全与稳定</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第二讲 骑车安全</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682125" y="2320892"/>
            <a:ext cx="11054246" cy="424624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1）12 岁以下儿童不允许骑车上路，12 岁以上的学生骑车外出或上学要熟悉交通规则，保护自己。</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2）不得在马路或街道上学骑车，学骑车应该在宽敞的操场上。</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3）没有车闸或没有安全保证的自行车不能上路，定期对自行车进行检修，以避免因车闸失灵等原因发生交通事故。</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4）骑车速度不可过快，高速行驶难以控制，一旦遇到特殊情况，容易发生意外。</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5）要在非机动车道上行驶，在混行道上要靠右边行驶。</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6）经过交叉路口要减速慢行，绝不能闯红灯。</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7）转弯时要提前减速慢行，向后瞭望，伸手示意，不要突然猛拐。</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8）经过较大陡坡或横穿机动车道时应当推车行走。</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9）雨、雪、雾等天气要慢速行驶，路面雪大结冰时要推车慢行。</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681990" y="145034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必学习：骑车时的注意事项有哪些？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第二讲 骑车安全</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682125" y="2320892"/>
            <a:ext cx="11054246" cy="424624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10）骑车不可撒把、下坡不捏闸和骑车下台阶。</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11）骑车不要曲折行驶，不要相互竞驶。</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12）正常超越前方自行车时，不要与其靠得太近，速度</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不要过猛，不得妨碍被超车辆的正常行驶。</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13）两辆车行驶时，两人不要相互勾肩搭背，相互推搡，</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相互追逐。</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14）不要骑一辆车再牵引一辆车，不要紧随机动车后面</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行驶，不要手扒机动车行驶。</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15）不要手中持物骑车，不在骑车时戴耳机听音乐、广播。</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16）骑车时不载过重的东西，不骑车带人。</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681990" y="145034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必学习：骑车时的注意事项有哪些？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第二讲 骑车安全</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682125" y="1972277"/>
            <a:ext cx="11054246" cy="466153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防止骑车摔倒</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长途旅行骑车要小心谨慎，下陡坡、急转弯最容易摔倒，对此，要注意以下事项。</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1）万一发生，要采取正确姿势，保护身体，避免严重摔伤。</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2）要当机立断把车子抛掉，人向另一侧跌倒。</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3）全身肌肉要绷紧，尽可能用身体的一部分面积接触地面，切不可用单手、单脚、单肩地，更不能让头部先着地。</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行车要保护好眼睛</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在行驶过程中，车速快，公路上风沙大，异物容易侵入眼内，造成意外。对此，要注意以下事项。</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1）应佩带防风太阳镜。</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2）如果发生眼内进入异物，应立即请同伴用嘴吹或用干净手帕拭去异物，切忌硬擦。</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3）如有条件，最好滴几点眼药水。</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681990" y="145034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必掌握：骑车发生意外的应急处理措施有哪些？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第二讲 骑车安全</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682125" y="2320892"/>
            <a:ext cx="11054246" cy="175323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要注意擦伤、挫伤和脱臼</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（1）擦伤</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（2）挫伤</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（3）脱臼</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681990" y="145034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必掌握：骑车发生意外的应急处理措施有哪些？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第三讲 乘车安全</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569095" y="1386807"/>
            <a:ext cx="11054246" cy="1753235"/>
          </a:xfrm>
          <a:prstGeom prst="rect">
            <a:avLst/>
          </a:prstGeom>
          <a:noFill/>
        </p:spPr>
        <p:txBody>
          <a:bodyPr wrap="square" rtlCol="0">
            <a:spAutoFit/>
          </a:bodyPr>
          <a:lstStyle/>
          <a:p>
            <a:pPr indent="457200">
              <a:lnSpc>
                <a:spcPct val="150000"/>
              </a:lnSpc>
            </a:pP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在日常生活中，我们选乘出租车、公交汽车、长途汽车等交通工具出行的机会较多，在等待和乘坐时一定要遵守公共秩序。近年来，由于交通环境日趋复杂，由车辆引发的交通事故频频发生，又常常因为乘客的疏忽大意，造成意外伤害，因此了解乘车出行的相关安全知识非常必要。</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1035086"/>
            <a:chOff x="251900" y="195486"/>
            <a:chExt cx="3164631" cy="753211"/>
          </a:xfrm>
        </p:grpSpPr>
        <p:sp>
          <p:nvSpPr>
            <p:cNvPr id="7" name="矩形 6"/>
            <p:cNvSpPr/>
            <p:nvPr/>
          </p:nvSpPr>
          <p:spPr>
            <a:xfrm>
              <a:off x="1331640" y="255120"/>
              <a:ext cx="2084891" cy="69357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第三讲 乘车安全</a:t>
              </a:r>
              <a:endParaRPr sz="2800" b="1" kern="0" dirty="0">
                <a:solidFill>
                  <a:schemeClr val="accent1">
                    <a:lumMod val="75000"/>
                  </a:schemeClr>
                </a:solidFill>
                <a:cs typeface="+mn-ea"/>
                <a:sym typeface="+mn-lt"/>
              </a:endParaRPr>
            </a:p>
            <a:p>
              <a:pPr algn="l" defTabSz="913765">
                <a:spcBef>
                  <a:spcPts val="0"/>
                </a:spcBef>
                <a:spcAft>
                  <a:spcPts val="0"/>
                </a:spcAft>
                <a:defRPr/>
              </a:pP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682125" y="2320892"/>
            <a:ext cx="11054246" cy="216852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交通事故之所以高发，主要是肇事驾驶员交通安全意识淡薄，以及超速行驶、超限超载等违法行为引起的。不同路面，摩擦系数不同，车速越快，制动距离越长，发生事故可能性陡增，超速行驶， 干扰正常车流， 制动距离延长， 加重事故后果。同一辆车车速越快，冲击力越大，发生事故碰撞时后果越严重。机动车各项安全性能是根据车辆核定的载重总质量设计的， 超员会影响机动车的安全性能，导致制动距离增加，也就增加了发生事故的可能性。</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681990" y="145034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需注意：乘车事故高发的原因有哪些？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1035086"/>
            <a:chOff x="251900" y="195486"/>
            <a:chExt cx="3164631" cy="753211"/>
          </a:xfrm>
        </p:grpSpPr>
        <p:sp>
          <p:nvSpPr>
            <p:cNvPr id="7" name="矩形 6"/>
            <p:cNvSpPr/>
            <p:nvPr/>
          </p:nvSpPr>
          <p:spPr>
            <a:xfrm>
              <a:off x="1331640" y="255120"/>
              <a:ext cx="2084891" cy="69357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第三讲 乘车安全</a:t>
              </a:r>
              <a:endParaRPr sz="2800" b="1" kern="0" dirty="0">
                <a:solidFill>
                  <a:schemeClr val="accent1">
                    <a:lumMod val="75000"/>
                  </a:schemeClr>
                </a:solidFill>
                <a:cs typeface="+mn-ea"/>
                <a:sym typeface="+mn-lt"/>
              </a:endParaRPr>
            </a:p>
            <a:p>
              <a:pPr algn="l" defTabSz="913765">
                <a:spcBef>
                  <a:spcPts val="0"/>
                </a:spcBef>
                <a:spcAft>
                  <a:spcPts val="0"/>
                </a:spcAft>
                <a:defRPr/>
              </a:pP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682125" y="2320892"/>
            <a:ext cx="11054246" cy="424624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1）上车后迅速观察车辆情况，确认车辆安全门、安全锤及车门锁开关位置等，同时系好安全带。</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2）车辆行驶当中禁止将身体的任何部位伸出车外，不准向车外丢弃物品。</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3）乘车途中要扶稳坐好，车辆在行驶过程中不要与司机说话，以免干扰驾驶。</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4）禁止在车停稳前抢上、抢下，下车时要观察车门外有无来往车辆。</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5）禁止携带易燃、易爆等危险品乘车。</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6）乘车时要注意保管好手机、钱包等财物，尤其在人多拥挤时，以免财物被盗。</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7）切勿乘坐“黑车”“黑摩的”等非法交通工具。</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8）避免乘坐在货车车厢内，因为货运车厢仅为装卸货物方便而设计，没有考虑乘车人安全而设置扶手、座位等设施，车辆转弯时的离心作用或行驶中因车身颠簸很容易导致磕碰等伤害。</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9）一旦发生意外事故，切忌惊慌、拥挤，应服从司售人员的指挥，积极开展自救和互救。</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681990" y="145034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必学习：乘车时的注意事项有哪些？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1035086"/>
            <a:chOff x="251900" y="195486"/>
            <a:chExt cx="3164631" cy="753211"/>
          </a:xfrm>
        </p:grpSpPr>
        <p:sp>
          <p:nvSpPr>
            <p:cNvPr id="7" name="矩形 6"/>
            <p:cNvSpPr/>
            <p:nvPr/>
          </p:nvSpPr>
          <p:spPr>
            <a:xfrm>
              <a:off x="1331640" y="255120"/>
              <a:ext cx="2084891" cy="69357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第三讲 乘车安全</a:t>
              </a:r>
              <a:endParaRPr sz="2800" b="1" kern="0" dirty="0">
                <a:solidFill>
                  <a:schemeClr val="accent1">
                    <a:lumMod val="75000"/>
                  </a:schemeClr>
                </a:solidFill>
                <a:cs typeface="+mn-ea"/>
                <a:sym typeface="+mn-lt"/>
              </a:endParaRPr>
            </a:p>
            <a:p>
              <a:pPr algn="l" defTabSz="913765">
                <a:spcBef>
                  <a:spcPts val="0"/>
                </a:spcBef>
                <a:spcAft>
                  <a:spcPts val="0"/>
                </a:spcAft>
                <a:defRPr/>
              </a:pP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682125" y="2320892"/>
            <a:ext cx="11054246" cy="341503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1）乘坐超载的车辆有很大隐患，大家应主动拒绝乘坐超载车辆。一旦发现驾驶员超速开车，应予规劝制止。</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2）集体活动应尽量乘坐有信誉的旅行社的包车。对包乘的个体车辆一定要查看证件是否齐全，车况是否良好，严禁超载。</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3）在乘车途中，不要把身体的任何部位如手、头伸出车外。</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4）要在车停稳后，先下后上，不要在车还在运行时就跑向车门抢先上车。</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5）要及时举报违法超载及开“飞车”的客车。</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6）平时外出，尽量乘坐公交公司和正规出租汽车公司的车辆。</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681990" y="145034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必掌握：应对乘车事故的措施有哪些？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第四讲 驾车安全</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569095" y="1386807"/>
            <a:ext cx="11054246" cy="1753235"/>
          </a:xfrm>
          <a:prstGeom prst="rect">
            <a:avLst/>
          </a:prstGeom>
          <a:noFill/>
        </p:spPr>
        <p:txBody>
          <a:bodyPr wrap="square" rtlCol="0">
            <a:spAutoFit/>
          </a:bodyPr>
          <a:lstStyle/>
          <a:p>
            <a:pPr indent="457200">
              <a:lnSpc>
                <a:spcPct val="150000"/>
              </a:lnSpc>
            </a:pP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随着汽车行业的快速发展，以及人们生活水平的日益提高，驾车出行已经成为相当一部分人的选择，尤其是短途出行，自驾车成为越来越多家庭的首选。驾车出行时，一定要遵守交通法规，养成良好的驾驶习惯。《道路安全交通法》规定申请驾驶证的最低年龄为18 周岁。未满18 周岁的学生，可以提前学习相关理论知识。</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第四讲 驾车安全</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682125" y="2320892"/>
            <a:ext cx="11054246" cy="175323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首先，出行前应检查灯、雨刮器等容易忽略的部件，不要到了下雨时才发现自己的雨刮器不能用了。其次，要检查车牌是否拧紧，因为在遇到积水时，车牌容易脱落。在驾车过程中，如果前面有车已经涉水，要做到主动预防，不要跟随其后，以防止因前车故障停车，自己被迫停在水中进退两难。行驶过程中，要判断路面积水的深浅，在积水区行驶时，应用低速挡，尽可能不停车、不换挡。如果积水太深，就不宜驾驶。</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681990" y="145034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需注意：雷雨天气应如何保证驾车安全？</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1"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第二讲 防范恐怖主义</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569095" y="1386807"/>
            <a:ext cx="11054246" cy="299974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近年来，暴力恐怖袭击案件和个人极端暴力犯罪案件呈突发、频发的特点，造成大量无辜群众伤亡。典型案例有：2013 年10 月28 日，3 名暴力恐怖分子驾乘吉普车闯入长安街便道，沿途快速行驶故意冲撞游人群众，造成5 人死亡，40 人受伤；2014 年3 月1 日，昆明发生暴力恐怖案，10 余名统一着装的暴徒蒙面持刀在昆明火车站广场、售票厅等处砍杀无辜民众，致29 人遇难，143 人受伤等。</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由此可见，与一般刑事犯罪案件相比，暴力恐怖袭击案件对国家、社会的危害要大得多。有的恐怖袭击案件甚至挑起民族、宗教矛盾，带有明显的政治目的，与复杂的国际形势密不可分。因此，反恐防暴斗争具有复杂性和艰巨性。</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第四讲 驾车安全</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682125" y="2320892"/>
            <a:ext cx="11054246" cy="299974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1）经常检查车辆，尤其在远途出行前要检查轮胎、制动装置、雨刷器等。</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2）行车之前确认四周无人，尤其是车辆盲区附近。</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3）上车后系好安全带，并提醒乘车人员系好安全带，安全带位置不要过高或过低。</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4）驾车过程中一定要遵守交通规则，按信号灯指示通行，并注意礼让行人。</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5）避免“三超一疲劳”，不超速、不超员、不超载、不疲劳驾驶。</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6）文明驾驶，不要不打灯强行并线、不开斗气车、不占应急车道。</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7）恶劣天气尽量不要驾车出行，若已经在路上应注意放慢车速。</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681990" y="145034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必学习：驾车的注意事项有哪些？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第四讲 驾车安全</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682125" y="2320892"/>
            <a:ext cx="11054246" cy="299974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8）记住驾车三原则：集中注意力、仔细观察和提前预防。</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9）行车遇到路口情况复杂时，要做到“宁停三分，不抢一秒”。</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10）保持安全跟车距离，尤其不要紧跟在大型车辆之后。</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11）不要只把视线盯着前车的车尾。</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12）会车时，如果对方开了远光灯，可以用远近光灯转换来提醒对方车辆关闭远光灯。</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13）雾霾天气开车不要使用远光灯，应及时打开雾灯。</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14）车上常备破窗工具，以备不时之需。</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681990" y="145034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必学习：驾车的注意事项有哪些？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第四讲 驾车安全</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682125" y="2082132"/>
            <a:ext cx="11054246" cy="466153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驾驶人因事故或车辆故障在高速公路上行走或修车时，极易发生被撞的事故。因此，当车辆在高速公路上发生事故或出现故障时，应立即开启危险报警闪光灯，设法把车辆停在路肩、紧急停车带等安全地段，并设置停车警告标志、打求救电话、报警；驾乘人员不要在车内或车辆附近逗留，迅速退到护栏以外的安全地带等待救援，尤其在雾天发生交通事故时，应立即停车，驾乘人员应尽快从右侧车门离开车辆，避免发生二次事故。</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2）车辆在高速公路上行驶中突然爆胎，尤其是前轮突爆，极有可能引发车辆失控而导致倾翻。轮胎突爆时， 车身歪斜， 方向盘向爆胎侧急转，此时驾驶员要保持镇静，切不可采取紧急制动，应全力控制住方向盘，松抬加速踏板，尽量保持车身正直向前， 并迅速抢挂低速挡， 利用发动机制动使车辆减速。在发动机制动作用尚未控制住车速时，不要冒险制动停车，以免车辆横甩，发生更大的危险。</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3）发生交通事故后，首先应将车辆熄火，打开双闪提示灯，拉紧手刹，在确保安全的情况下在车后适当距离设立安全警告标志，对事故现场拍照取证。</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681990" y="145034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必掌握：驾车时遭遇安全事故，我们应该怎么办？</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任意多边形 24"/>
          <p:cNvSpPr/>
          <p:nvPr/>
        </p:nvSpPr>
        <p:spPr>
          <a:xfrm>
            <a:off x="687355" y="2944813"/>
            <a:ext cx="4646645" cy="812006"/>
          </a:xfrm>
          <a:custGeom>
            <a:avLst/>
            <a:gdLst>
              <a:gd name="connsiteX0" fmla="*/ 22969 w 4359339"/>
              <a:gd name="connsiteY0" fmla="*/ 612474 h 812006"/>
              <a:gd name="connsiteX1" fmla="*/ 411202 w 4359339"/>
              <a:gd name="connsiteY1" fmla="*/ 54468 h 812006"/>
              <a:gd name="connsiteX2" fmla="*/ 515452 w 4359339"/>
              <a:gd name="connsiteY2" fmla="*/ 0 h 812006"/>
              <a:gd name="connsiteX3" fmla="*/ 4232120 w 4359339"/>
              <a:gd name="connsiteY3" fmla="*/ 0 h 812006"/>
              <a:gd name="connsiteX4" fmla="*/ 4336371 w 4359339"/>
              <a:gd name="connsiteY4" fmla="*/ 199532 h 812006"/>
              <a:gd name="connsiteX5" fmla="*/ 3948138 w 4359339"/>
              <a:gd name="connsiteY5" fmla="*/ 757538 h 812006"/>
              <a:gd name="connsiteX6" fmla="*/ 3843888 w 4359339"/>
              <a:gd name="connsiteY6" fmla="*/ 812006 h 812006"/>
              <a:gd name="connsiteX7" fmla="*/ 127220 w 4359339"/>
              <a:gd name="connsiteY7" fmla="*/ 812006 h 812006"/>
              <a:gd name="connsiteX8" fmla="*/ 22969 w 4359339"/>
              <a:gd name="connsiteY8" fmla="*/ 612474 h 812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59339" h="812006">
                <a:moveTo>
                  <a:pt x="22969" y="612474"/>
                </a:moveTo>
                <a:lnTo>
                  <a:pt x="411202" y="54468"/>
                </a:lnTo>
                <a:cubicBezTo>
                  <a:pt x="434925" y="20371"/>
                  <a:pt x="473914" y="0"/>
                  <a:pt x="515452" y="0"/>
                </a:cubicBezTo>
                <a:lnTo>
                  <a:pt x="4232120" y="0"/>
                </a:lnTo>
                <a:cubicBezTo>
                  <a:pt x="4334698" y="0"/>
                  <a:pt x="4394955" y="115330"/>
                  <a:pt x="4336371" y="199532"/>
                </a:cubicBezTo>
                <a:lnTo>
                  <a:pt x="3948138" y="757538"/>
                </a:lnTo>
                <a:cubicBezTo>
                  <a:pt x="3924415" y="791635"/>
                  <a:pt x="3885426" y="812006"/>
                  <a:pt x="3843888" y="812006"/>
                </a:cubicBezTo>
                <a:lnTo>
                  <a:pt x="127220" y="812006"/>
                </a:lnTo>
                <a:cubicBezTo>
                  <a:pt x="24642" y="812006"/>
                  <a:pt x="-35615" y="696677"/>
                  <a:pt x="22969" y="612474"/>
                </a:cubicBezTo>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schemeClr val="lt1"/>
              </a:solidFill>
              <a:cs typeface="+mn-ea"/>
              <a:sym typeface="+mn-lt"/>
            </a:endParaRPr>
          </a:p>
        </p:txBody>
      </p:sp>
      <p:sp>
        <p:nvSpPr>
          <p:cNvPr id="4" name="任意多边形 3"/>
          <p:cNvSpPr>
            <a:spLocks noChangeAspect="1"/>
          </p:cNvSpPr>
          <p:nvPr/>
        </p:nvSpPr>
        <p:spPr>
          <a:xfrm>
            <a:off x="10708801" y="3013869"/>
            <a:ext cx="2387600" cy="23876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bg1">
              <a:lumMod val="65000"/>
            </a:schemeClr>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5" name="任意多边形 4"/>
          <p:cNvSpPr>
            <a:spLocks noChangeAspect="1"/>
          </p:cNvSpPr>
          <p:nvPr/>
        </p:nvSpPr>
        <p:spPr>
          <a:xfrm>
            <a:off x="8230548" y="3756819"/>
            <a:ext cx="2362200" cy="23622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6" name="任意多边形 5"/>
          <p:cNvSpPr>
            <a:spLocks noChangeAspect="1"/>
          </p:cNvSpPr>
          <p:nvPr/>
        </p:nvSpPr>
        <p:spPr>
          <a:xfrm>
            <a:off x="8334849" y="4306094"/>
            <a:ext cx="2247900" cy="22479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7" name="任意多边形 6"/>
          <p:cNvSpPr>
            <a:spLocks noChangeAspect="1"/>
          </p:cNvSpPr>
          <p:nvPr/>
        </p:nvSpPr>
        <p:spPr>
          <a:xfrm>
            <a:off x="8859199" y="1116013"/>
            <a:ext cx="2971800" cy="2971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8" name="任意多边形 7"/>
          <p:cNvSpPr>
            <a:spLocks noChangeAspect="1"/>
          </p:cNvSpPr>
          <p:nvPr/>
        </p:nvSpPr>
        <p:spPr>
          <a:xfrm>
            <a:off x="11291249" y="135969"/>
            <a:ext cx="1384300" cy="13843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9" name="任意多边形 8"/>
          <p:cNvSpPr>
            <a:spLocks noChangeAspect="1"/>
          </p:cNvSpPr>
          <p:nvPr/>
        </p:nvSpPr>
        <p:spPr>
          <a:xfrm>
            <a:off x="8878249" y="582613"/>
            <a:ext cx="2933700" cy="29337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0" name="任意多边形 9"/>
          <p:cNvSpPr>
            <a:spLocks noChangeAspect="1"/>
          </p:cNvSpPr>
          <p:nvPr/>
        </p:nvSpPr>
        <p:spPr>
          <a:xfrm>
            <a:off x="7326148" y="408385"/>
            <a:ext cx="1320800" cy="1320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1" name="任意多边形 10"/>
          <p:cNvSpPr>
            <a:spLocks noChangeAspect="1"/>
          </p:cNvSpPr>
          <p:nvPr/>
        </p:nvSpPr>
        <p:spPr>
          <a:xfrm>
            <a:off x="10163649" y="6294438"/>
            <a:ext cx="838200" cy="8382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2" name="任意多边形 11"/>
          <p:cNvSpPr/>
          <p:nvPr/>
        </p:nvSpPr>
        <p:spPr>
          <a:xfrm>
            <a:off x="11089801" y="5683251"/>
            <a:ext cx="1222374" cy="1222374"/>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bg1">
              <a:lumMod val="65000"/>
            </a:schemeClr>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3" name="任意多边形 12"/>
          <p:cNvSpPr>
            <a:spLocks noChangeAspect="1"/>
          </p:cNvSpPr>
          <p:nvPr/>
        </p:nvSpPr>
        <p:spPr>
          <a:xfrm>
            <a:off x="7421634" y="5569826"/>
            <a:ext cx="701200" cy="7012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4" name="任意多边形 13"/>
          <p:cNvSpPr>
            <a:spLocks noChangeAspect="1"/>
          </p:cNvSpPr>
          <p:nvPr/>
        </p:nvSpPr>
        <p:spPr>
          <a:xfrm>
            <a:off x="11220450" y="2944813"/>
            <a:ext cx="2209800" cy="2209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5" name="任意多边形 14"/>
          <p:cNvSpPr>
            <a:spLocks noChangeAspect="1"/>
          </p:cNvSpPr>
          <p:nvPr/>
        </p:nvSpPr>
        <p:spPr>
          <a:xfrm>
            <a:off x="11363800" y="-383144"/>
            <a:ext cx="1397000" cy="13970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6" name="任意多边形 15"/>
          <p:cNvSpPr/>
          <p:nvPr/>
        </p:nvSpPr>
        <p:spPr>
          <a:xfrm>
            <a:off x="11065113" y="4972370"/>
            <a:ext cx="1222374" cy="1222374"/>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20" name="文本框 19"/>
          <p:cNvSpPr txBox="1"/>
          <p:nvPr/>
        </p:nvSpPr>
        <p:spPr>
          <a:xfrm>
            <a:off x="1162502" y="4201140"/>
            <a:ext cx="6447619" cy="1198880"/>
          </a:xfrm>
          <a:prstGeom prst="rect">
            <a:avLst/>
          </a:prstGeom>
          <a:noFill/>
        </p:spPr>
        <p:txBody>
          <a:bodyPr wrap="square" rtlCol="0">
            <a:spAutoFit/>
          </a:bodyPr>
          <a:lstStyle/>
          <a:p>
            <a:r>
              <a:rPr lang="zh-CN" altLang="en-US" sz="7200" dirty="0">
                <a:solidFill>
                  <a:schemeClr val="accent1"/>
                </a:solidFill>
                <a:latin typeface="Adobe 黑体 Std R" panose="020B0400000000000000" pitchFamily="34" charset="-122"/>
                <a:ea typeface="Adobe 黑体 Std R" panose="020B0400000000000000" pitchFamily="34" charset="-122"/>
                <a:cs typeface="+mn-ea"/>
                <a:sym typeface="+mn-lt"/>
              </a:rPr>
              <a:t>网络安全</a:t>
            </a:r>
            <a:endParaRPr lang="zh-CN" altLang="en-US" sz="7200" dirty="0">
              <a:solidFill>
                <a:schemeClr val="accent1"/>
              </a:solidFill>
              <a:latin typeface="Adobe 黑体 Std R" panose="020B0400000000000000" pitchFamily="34" charset="-122"/>
              <a:ea typeface="Adobe 黑体 Std R" panose="020B0400000000000000" pitchFamily="34" charset="-122"/>
              <a:cs typeface="+mn-ea"/>
              <a:sym typeface="+mn-lt"/>
            </a:endParaRPr>
          </a:p>
        </p:txBody>
      </p:sp>
      <p:sp>
        <p:nvSpPr>
          <p:cNvPr id="26" name="文本框 25"/>
          <p:cNvSpPr txBox="1"/>
          <p:nvPr/>
        </p:nvSpPr>
        <p:spPr>
          <a:xfrm>
            <a:off x="1197440" y="2916188"/>
            <a:ext cx="3546009" cy="1014730"/>
          </a:xfrm>
          <a:prstGeom prst="rect">
            <a:avLst/>
          </a:prstGeom>
          <a:noFill/>
        </p:spPr>
        <p:txBody>
          <a:bodyPr wrap="square" rtlCol="0">
            <a:spAutoFit/>
          </a:bodyPr>
          <a:lstStyle/>
          <a:p>
            <a:r>
              <a:rPr lang="zh-CN" altLang="en-US" sz="6000" dirty="0">
                <a:solidFill>
                  <a:schemeClr val="bg1"/>
                </a:solidFill>
                <a:cs typeface="+mn-ea"/>
                <a:sym typeface="+mn-lt"/>
              </a:rPr>
              <a:t>模块</a:t>
            </a:r>
            <a:r>
              <a:rPr lang="zh-CN" altLang="en-US" sz="6000" dirty="0">
                <a:solidFill>
                  <a:schemeClr val="bg1"/>
                </a:solidFill>
                <a:cs typeface="+mn-ea"/>
                <a:sym typeface="+mn-lt"/>
              </a:rPr>
              <a:t>六</a:t>
            </a:r>
            <a:endParaRPr lang="zh-CN" altLang="en-US" sz="6000"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第一讲 网络诈骗</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569095" y="1386807"/>
            <a:ext cx="11054246" cy="2584450"/>
          </a:xfrm>
          <a:prstGeom prst="rect">
            <a:avLst/>
          </a:prstGeom>
          <a:noFill/>
        </p:spPr>
        <p:txBody>
          <a:bodyPr wrap="square" rtlCol="0">
            <a:spAutoFit/>
          </a:bodyPr>
          <a:lstStyle/>
          <a:p>
            <a:pPr indent="457200">
              <a:lnSpc>
                <a:spcPct val="150000"/>
              </a:lnSpc>
            </a:pP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随着社会经济的发展，网络已经深入到我们生活的方方面面。一些不法分子通过网络将爪牙伸向了广大群众，利用网络的便捷性、广泛性和隐蔽性进行欺诈， 编造虚假信息， 引诱受害人上当，使受害人给犯罪分子打款或转账。整个过程都是在远程、非接触式的情况下完成的。</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网络欺诈的主要表现形式有：冒充亲友欺诈、网购欺诈、虚假中奖欺诈、网络兼职欺诈、积分兑换欺诈等。据统计，在网络诈骗案件中，中职学生在受害人群中所占比例显著升高，须引起高度重视。</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第一讲 网络诈骗</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2030095"/>
            <a:ext cx="11730990" cy="383095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校园网络诈骗程度深、范围广</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近年来，不法分子将矛头瞄准中职生。一方面，中职生课余时间充裕，频繁使用手机或电脑进行聊天、购物、求职等，有实施诈骗的“土壤”。另一方面，中职生缺乏必要的安全意识和自我保护意识。一条简单的信息、广告即能吸引众多背景各异、甄别能力较弱的学生，利用受害人投机取巧和迫切需要的心理，便能诱其上当。与此同时，中职生又有接触社会、了解社会的强烈愿望，不法分子利用这些特点进行网络求职诈骗，造成学生不同程度的财产、人身安全方面的损失。</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校园网络诈骗形式新、持续久</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传统的诈骗在现实的空间进行，不法分子和受害人需要面对面地接触和交流。由于校园管理严格，不法分子难有机会与学生接触。</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6950" y="129032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需注意：网络诈骗在中职院校有哪些特点？</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第一讲 网络诈骗</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4" name="文本框 3"/>
          <p:cNvSpPr txBox="1"/>
          <p:nvPr/>
        </p:nvSpPr>
        <p:spPr>
          <a:xfrm>
            <a:off x="681990" y="127127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必学习：常见的网络诈骗形式和预防网络诈骗的措施有哪些？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
        <p:nvSpPr>
          <p:cNvPr id="16" name="文本框 15"/>
          <p:cNvSpPr txBox="1"/>
          <p:nvPr/>
        </p:nvSpPr>
        <p:spPr>
          <a:xfrm>
            <a:off x="709930" y="1919605"/>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一、常见的网络诈骗形式</a:t>
            </a:r>
            <a:endParaRPr lang="zh-CN" altLang="en-US" sz="2500" dirty="0">
              <a:solidFill>
                <a:srgbClr val="FF0000"/>
              </a:solidFill>
              <a:latin typeface="华文中宋" panose="02010600040101010101" pitchFamily="2" charset="-122"/>
              <a:ea typeface="华文中宋" panose="02010600040101010101" pitchFamily="2" charset="-122"/>
            </a:endParaRPr>
          </a:p>
        </p:txBody>
      </p:sp>
      <p:sp>
        <p:nvSpPr>
          <p:cNvPr id="2" name="文本框 1"/>
          <p:cNvSpPr txBox="1"/>
          <p:nvPr/>
        </p:nvSpPr>
        <p:spPr>
          <a:xfrm>
            <a:off x="710065" y="2434557"/>
            <a:ext cx="11054246" cy="4246245"/>
          </a:xfrm>
          <a:prstGeom prst="rect">
            <a:avLst/>
          </a:prstGeom>
          <a:noFill/>
        </p:spPr>
        <p:txBody>
          <a:bodyPr wrap="square" rtlCol="0">
            <a:spAutoFit/>
          </a:bodyPr>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网络交友诈骗</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许多学生都很喜欢在网上交友。青少年社会经验少，因此很容易被骗子的风趣以及“才学”吸引。</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中奖骗局</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虽然同学们都知道天上不会掉馅饼，但是当事情发生在自己头上的时候，一些同学难免会抱有侥幸心理，盼望自己真的可以得奖。</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定金、预付款诈骗</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一些不法分子会在网上开骗人的网店，网上承诺十分好，网上的电话、地址等信息十分详细，同时还把公司的网页做得很精美， 给人很正规的错觉， 用表面的东西来博得学生的好感，从而骗取定金或者预付款。</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 网络求助诈骗</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人与人之间互相帮助本来很正常，可是一些居心不良的人却利用了这一点。</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第一讲 网络诈骗</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16" name="文本框 15"/>
          <p:cNvSpPr txBox="1"/>
          <p:nvPr/>
        </p:nvSpPr>
        <p:spPr>
          <a:xfrm>
            <a:off x="681990" y="1300480"/>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二、预防网络诈骗的措施</a:t>
            </a:r>
            <a:endParaRPr lang="zh-CN" altLang="en-US" sz="2500" dirty="0">
              <a:solidFill>
                <a:srgbClr val="FF0000"/>
              </a:solidFill>
              <a:latin typeface="华文中宋" panose="02010600040101010101" pitchFamily="2" charset="-122"/>
              <a:ea typeface="华文中宋" panose="02010600040101010101" pitchFamily="2" charset="-122"/>
            </a:endParaRPr>
          </a:p>
        </p:txBody>
      </p:sp>
      <p:sp>
        <p:nvSpPr>
          <p:cNvPr id="2" name="文本框 1"/>
          <p:cNvSpPr txBox="1"/>
          <p:nvPr/>
        </p:nvSpPr>
        <p:spPr>
          <a:xfrm>
            <a:off x="681990" y="1815465"/>
            <a:ext cx="11282045" cy="5077460"/>
          </a:xfrm>
          <a:prstGeom prst="rect">
            <a:avLst/>
          </a:prstGeom>
          <a:noFill/>
        </p:spPr>
        <p:txBody>
          <a:bodyPr wrap="square" rtlCol="0">
            <a:spAutoFit/>
          </a:bodyPr>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不理睬</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不轻信来历不明的电话及短信，不登录不明网站，不贪小便宜。</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不透露</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不随意向他人泄露自己的个人信息，包括身份证信息、银行账号、密码、手机验证码、社交账号、密码等。</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不转账</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未经核实对方账户和身份绝不用微信、支付宝、ATM 机、手机银行、网上银行等方式向陌生人汇款、转账。不随便扫陌生的二维码，以防上当受骗。</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 多咨询</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无论是哪个单位或者个人提供资助，都不会要求学生在电话中告知身份证号、银行卡号、手机验证码等信息，也不会要求缴纳任何费用或在ATM 机和网上银行进行操作。</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5. 心中有数</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对自己在网上购买的物品要心中有数，出现问题，通过多方渠道再三核对。</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第一讲 网络诈骗</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16" name="文本框 15"/>
          <p:cNvSpPr txBox="1"/>
          <p:nvPr/>
        </p:nvSpPr>
        <p:spPr>
          <a:xfrm>
            <a:off x="681990" y="1300480"/>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必掌握：遇到网络诈骗如何补救？</a:t>
            </a:r>
            <a:endParaRPr lang="zh-CN" altLang="en-US" sz="2500" dirty="0">
              <a:solidFill>
                <a:srgbClr val="FF0000"/>
              </a:solidFill>
              <a:latin typeface="华文中宋" panose="02010600040101010101" pitchFamily="2" charset="-122"/>
              <a:ea typeface="华文中宋" panose="02010600040101010101" pitchFamily="2" charset="-122"/>
            </a:endParaRPr>
          </a:p>
        </p:txBody>
      </p:sp>
      <p:sp>
        <p:nvSpPr>
          <p:cNvPr id="2" name="文本框 1"/>
          <p:cNvSpPr txBox="1"/>
          <p:nvPr/>
        </p:nvSpPr>
        <p:spPr>
          <a:xfrm>
            <a:off x="681990" y="1815465"/>
            <a:ext cx="11282045" cy="1337945"/>
          </a:xfrm>
          <a:prstGeom prst="rect">
            <a:avLst/>
          </a:prstGeom>
          <a:noFill/>
        </p:spPr>
        <p:txBody>
          <a:bodyPr wrap="square" rtlCol="0">
            <a:spAutoFit/>
          </a:bodyPr>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保留证据，及时止损，立即报警！</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一旦遇到网络诈骗或怀疑是网络诈骗的情况，要立刻停止转账或泄露信息， 并立刻报警。保留手上的聊天记录、转账记录、联系方式等信息。</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第二讲 网络谣言</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569095" y="1386807"/>
            <a:ext cx="11054246" cy="2168525"/>
          </a:xfrm>
          <a:prstGeom prst="rect">
            <a:avLst/>
          </a:prstGeom>
          <a:noFill/>
        </p:spPr>
        <p:txBody>
          <a:bodyPr wrap="square" rtlCol="0">
            <a:spAutoFit/>
          </a:bodyPr>
          <a:lstStyle/>
          <a:p>
            <a:pPr indent="457200">
              <a:lnSpc>
                <a:spcPct val="150000"/>
              </a:lnSpc>
            </a:pP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当今社会是一个信息化时代，新媒体的兴起使谣言信息获得了更强的传播能力和效果。当代中职生普遍是伴随着互联网告诉发展成长的一代，是网民中的重要组成部分，不仅是网络谣言的主要接触者和受害者，更是抵御和抗击网络谣言的主力军。因此，提升中职生的网络谣言辨别能力与抵御能力是当下进行中职生安全教育的重点内容之一。</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1"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第二讲 防范恐怖主义</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739910" y="2836512"/>
            <a:ext cx="11054246" cy="175323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1）发动“独狼式”袭击或“群狼式”袭击的恐怖分子。</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2）为歪理邪说或拉人入教而袭击他人的邪教分子。</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3）报复他人者：因对社会或生活不满而蓄意袭击他人；因某个具体矛盾而报复他人进而殃及无辜的亲朋好友；因生活、工作失意而悲观厌世、报复社会者。</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2" name="文本框 1"/>
          <p:cNvSpPr txBox="1"/>
          <p:nvPr/>
        </p:nvSpPr>
        <p:spPr>
          <a:xfrm>
            <a:off x="612775" y="135763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必学习：暴力恐怖袭击案件的特点有哪些？</a:t>
            </a:r>
            <a:endParaRPr lang="zh-CN" altLang="en-US" sz="2500" dirty="0">
              <a:solidFill>
                <a:srgbClr val="FF0000"/>
              </a:solidFill>
              <a:latin typeface="华文中宋" panose="02010600040101010101" pitchFamily="2" charset="-122"/>
              <a:ea typeface="华文中宋" panose="02010600040101010101" pitchFamily="2" charset="-122"/>
            </a:endParaRPr>
          </a:p>
        </p:txBody>
      </p:sp>
      <p:sp>
        <p:nvSpPr>
          <p:cNvPr id="4" name="文本框 3"/>
          <p:cNvSpPr txBox="1"/>
          <p:nvPr/>
        </p:nvSpPr>
        <p:spPr>
          <a:xfrm>
            <a:off x="739775" y="2120265"/>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一、实施人员</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第二讲 网络谣言</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2030095"/>
            <a:ext cx="11730990" cy="466153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网络谣言引起社会恐慌</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网络谣言往往曲解事实真相，具有很强的传播性，一旦传播开来，速度快，影响大，容易引起人们的心理恐慌和社会恐慌，危害人们的生活，造成财产损失。</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网络谣言危害社</a:t>
            </a:r>
            <a:r>
              <a:rPr lang="en-US" altLang="zh-CN" sz="1800" b="0" i="0" u="none" strike="noStrike" baseline="0" dirty="0">
                <a:solidFill>
                  <a:srgbClr val="221E1F"/>
                </a:solidFill>
                <a:latin typeface="Adobe 宋体 Std L" panose="02020300000000000000" pitchFamily="18" charset="-122"/>
                <a:ea typeface="Adobe 宋体 Std L" panose="02020300000000000000" pitchFamily="18" charset="-122"/>
              </a:rPr>
              <a:t> </a:t>
            </a: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会信任</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网络谣言的传播者为博取眼球，牟取私利，往往会散播一些违背事实真相的信息，部分群众会因科学知识不足而轻信谣言，加速了网络谣言的传播。人们一旦对一些网络谣言采取信任态度后，便会对社会、国家失去信心，对社会信任体系产生负面作用。</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网络谣言破坏政府公信力</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尽管有些谣言一出现，相关部门便及时辟谣， 但在网络迅速发展的今天，仅需一分钟，谣言便可传遍整个世界。因此，网络谣言所带来的危害很多时候是不可补救的，即使被辟谣，但在民众心中留下了阴影，人们对政府权威机构发布的信息会持怀疑态度，导致政府公信力下降。</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6950" y="129032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需注意：网络谣言有哪些危害？</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第二讲 网络谣言</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2030095"/>
            <a:ext cx="11730990" cy="175323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对于网络上散布谣言需要承担的法律责任，主要分为三种责任：民事责任、行政责任和刑事责任。</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民事责任</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行政责任</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刑事责任</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6950" y="129032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必学习：传播网络谣言要承担哪些后果？</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第二讲 网络谣言</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2030095"/>
            <a:ext cx="11730990" cy="341503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加强道德修养，不造谣</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网上的信息量非常大，这就需要学生有较高的道德素质和辨别能力，学生应在内心深处树立一种道德自觉，对自己不熟知的事物不要妄下断言、随意评判，不能因为自己的喜好就对他人恶语相向，真正做到不造谣。</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提高信息辨别能力，不传谣</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谣言止于智者，学生要不断学习科学知识，提高自己的知识水平和辨别能力，面对网络谣言能够辨别真伪，不随波逐流。</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增强法律意识，知法守法</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谣言止于智者，更止于法律。国家应进一步建立、完善治理网络谣言的相关法律法规，充分防范网络谣言。</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6950" y="129032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必掌握：如何正确应对网络谣言？</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第三讲 网络淫秽</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569095" y="1386807"/>
            <a:ext cx="11054246" cy="2584450"/>
          </a:xfrm>
          <a:prstGeom prst="rect">
            <a:avLst/>
          </a:prstGeom>
          <a:noFill/>
        </p:spPr>
        <p:txBody>
          <a:bodyPr wrap="square" rtlCol="0">
            <a:spAutoFit/>
          </a:bodyPr>
          <a:lstStyle/>
          <a:p>
            <a:pPr indent="457200">
              <a:lnSpc>
                <a:spcPct val="150000"/>
              </a:lnSpc>
            </a:pP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网络的不断发展，给我们的学习和生活带来了极大的便利。但是在网络中，也有落后和腐朽的思想文化，充斥着各类的不良网站和不健康信息，对广大职校生的健康成长带来了极大的负面影响。其中网络淫秽信息是危害青少年成长的罪魁祸首。据有关部门调查，网民对各类不良信息的举报中，淫秽色情类的有害信息举报占六成以上。因此，提高学生抵御网络淫秽信息的能力，树立正确的人生观、价值观就显得尤为重要。那么我们应该如何提高学生对淫秽信息的辨别能力与抵御能力呢？</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第三讲 网络淫秽</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3244850"/>
            <a:ext cx="11730990" cy="175323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淫秽物品是指具体描绘性行为或者露骨宣扬色情的淫秽性的书刊、影片、录像带、录音带、图片等物品。但是，有两类属于特例，第一类是有关人体生理、医学知识的科学著作。例如我们的性教育教材就不属于淫秽物品；第二类是包含有色情内容的有艺术价值的文学、艺术作品也不视为淫秽物品。例如，一些裸体绘画作品或雕塑作品就不属于淫秽物品。</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6950" y="1290320"/>
            <a:ext cx="11082020" cy="953135"/>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需注意： 哪些属于网络色情淫秽物品呢？网络色情淫秽信息的传播特点是什么？</a:t>
            </a:r>
            <a:endParaRPr lang="zh-CN" altLang="en-US" sz="2800" dirty="0">
              <a:solidFill>
                <a:srgbClr val="FF0000"/>
              </a:solidFill>
              <a:latin typeface="华文中宋" panose="02010600040101010101" pitchFamily="2" charset="-122"/>
              <a:ea typeface="华文中宋" panose="02010600040101010101" pitchFamily="2" charset="-122"/>
            </a:endParaRPr>
          </a:p>
        </p:txBody>
      </p:sp>
      <p:sp>
        <p:nvSpPr>
          <p:cNvPr id="16" name="文本框 15"/>
          <p:cNvSpPr txBox="1"/>
          <p:nvPr/>
        </p:nvSpPr>
        <p:spPr>
          <a:xfrm>
            <a:off x="681990" y="2506345"/>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一、网络色情淫秽物品的界定</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第三讲 网络淫秽</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347345" y="2196465"/>
            <a:ext cx="11730990" cy="466153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传播形式具有隐匿性</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大部分发展成熟的淫秽色情网站为逃避追踪，将服务器转移到了国外，国内监管力量鞭长莫及。</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传播行为更具互动性</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网络技术发展及传播工具的不断更新扩容，使得使用者可以自行选择任何网络上的节点读取和传送资料、发表意见、寄送及收取电子邮件，甚至和其他单一或多数的网络使用者进行同步交谈、互传信息。这使得淫秽色情媒体与其受众间的双向互动，用户可以轻而易举地成为“自媒体”，参与并推动网络淫秽色情信息的传播过程。</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传播路径更加快速便捷</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网络淫秽色情信息传播以计算机网络技术的发展为依托，传播路径越来越快速便捷。</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 传播载体更加具有多媒体性</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当前网络传播工具不断更新扩容，其中一个突出表现就是载体呈现出多媒体性，而淫秽色情信息也在这样的“潮流”中获得了更多传播空间。</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16" name="文本框 15"/>
          <p:cNvSpPr txBox="1"/>
          <p:nvPr/>
        </p:nvSpPr>
        <p:spPr>
          <a:xfrm>
            <a:off x="554990" y="1544320"/>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二、网络涩情淫秽信息的传播特点</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第三讲 网络淫秽</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184785" y="2677160"/>
            <a:ext cx="12007215" cy="424624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影响学生的学业与生活</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迷恋网络色情对青少年最直接、最明显的影响是荒废他们正常的学业或工作。</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扭曲的身心健康甚至走向性犯罪</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网络色情提供大量的色情图片与文字，而其中的很多图片与文字宣扬的是各种畸形的性行为。</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造成性意识偏差，影响一生</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网络淫秽色情内容可能导致青少年犯罪，或者使之丧志，损毁其身心健康，但这些危害还是表层的，深层危害还在于会造成未成年人性意识的偏差，造成信仰和人格上的缺失，而这种偏差会给还没有成熟的孩子带来一生的痛苦。</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 危及学生的人身安全甚至生命</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一些有组织的色情制造、传播者利用网络聊天室诱骗青少年提供各种有偿的性服务（为别人或为自己），不仅是明目张胆的犯罪，对青少年的人身安全甚至是生命构成了直接的威胁。</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6950" y="129032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必学习：网络淫秽有哪些不良影响？传播网络淫秽信息如何定罪量刑？</a:t>
            </a:r>
            <a:endParaRPr lang="zh-CN" altLang="en-US" sz="2800" dirty="0">
              <a:solidFill>
                <a:srgbClr val="FF0000"/>
              </a:solidFill>
              <a:latin typeface="华文中宋" panose="02010600040101010101" pitchFamily="2" charset="-122"/>
              <a:ea typeface="华文中宋" panose="02010600040101010101" pitchFamily="2" charset="-122"/>
            </a:endParaRPr>
          </a:p>
        </p:txBody>
      </p:sp>
      <p:sp>
        <p:nvSpPr>
          <p:cNvPr id="16" name="文本框 15"/>
          <p:cNvSpPr txBox="1"/>
          <p:nvPr/>
        </p:nvSpPr>
        <p:spPr>
          <a:xfrm>
            <a:off x="681990" y="2113280"/>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一、网络淫秽的不良影响</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第三讲 网络淫秽</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347345" y="2196465"/>
            <a:ext cx="11730990" cy="175323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根据《中华人民共和国刑法》第三百六十四条，传播淫秽的书刊、影片、音像、图片或者其他淫秽物品，情节严重的，处二年以下有期徒刑、拘役或者管制。组织播放淫秽的电影、录像等音像制品的，处三年以下有期徒刑、拘役或者管制，并处罚金；情节严重的，处三年以上十年以下有期徒刑，并处罚金。制作、复制淫秽的电影、录像等音像制品组织播放的，依照第二款的规定从重处罚。向不满十八周岁的未成年人传播淫秽物品的，从重处罚。</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16" name="文本框 15"/>
          <p:cNvSpPr txBox="1"/>
          <p:nvPr/>
        </p:nvSpPr>
        <p:spPr>
          <a:xfrm>
            <a:off x="554990" y="1544320"/>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二、传播网络淫秽信息如何定罪量刑</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第三讲 网络淫秽</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2224405"/>
            <a:ext cx="11730990" cy="216852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1）提高思想认识，树立正确的人生观、价值观，提高抵御淫秽物品的能力。</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2）对于淫秽物品，要坚决做到不看、不传、不制作和贩卖。做到读好书、结好友，参加有益的健康向上的文娱活动。</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3）不要去人员复杂娱乐性场所，如网吧、酒吧、有暗间的美容美发厅等；一旦进入，正确辨别是非，发现苗头不对，要立即退出，远离是非之地。</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6950" y="129032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必掌握：如何有效抵制网络色情淫秽？</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第四讲 网络病毒</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569095" y="1386807"/>
            <a:ext cx="11054246" cy="2168525"/>
          </a:xfrm>
          <a:prstGeom prst="rect">
            <a:avLst/>
          </a:prstGeom>
          <a:noFill/>
        </p:spPr>
        <p:txBody>
          <a:bodyPr wrap="square" rtlCol="0">
            <a:spAutoFit/>
          </a:bodyPr>
          <a:lstStyle/>
          <a:p>
            <a:pPr indent="457200">
              <a:lnSpc>
                <a:spcPct val="150000"/>
              </a:lnSpc>
            </a:pP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网络病毒是一种人为编制的程序，通过上传、下载、浏览、点击等方式嵌入到正常软件代码之中，进行繁殖、变异、窃取、监听、复制、删除等相关操作，从而使用户电脑垃圾文件增多，大量运行病毒程序， 抢占CPU、内存等资源， 导致用户电脑速度变慢、网页打开缓慢、弹出不必要的插件及窗口甚至死机，用户资料及账号被修改、盗窃、删除，造成重大的经济损失。</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1"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第二讲 防范恐怖主义</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682125" y="1748122"/>
            <a:ext cx="11054246" cy="133794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暴力恐怖分子常用的手段可分为常规手段和非常规手段。</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常规手段</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非常规手段</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681990" y="1272540"/>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二、袭击手段</a:t>
            </a:r>
            <a:endParaRPr lang="zh-CN" altLang="en-US" sz="2500" dirty="0">
              <a:solidFill>
                <a:srgbClr val="FF0000"/>
              </a:solidFill>
              <a:latin typeface="华文中宋" panose="02010600040101010101" pitchFamily="2" charset="-122"/>
              <a:ea typeface="华文中宋" panose="02010600040101010101" pitchFamily="2" charset="-122"/>
            </a:endParaRPr>
          </a:p>
        </p:txBody>
      </p:sp>
      <p:sp>
        <p:nvSpPr>
          <p:cNvPr id="6" name="文本框 5"/>
          <p:cNvSpPr txBox="1"/>
          <p:nvPr/>
        </p:nvSpPr>
        <p:spPr>
          <a:xfrm>
            <a:off x="809125" y="3956017"/>
            <a:ext cx="11054246" cy="922020"/>
          </a:xfrm>
          <a:prstGeom prst="rect">
            <a:avLst/>
          </a:prstGeom>
          <a:noFill/>
        </p:spPr>
        <p:txBody>
          <a:bodyPr wrap="square" rtlCol="0">
            <a:spAutoFit/>
          </a:bodyPr>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暴力恐怖袭击案件易发、高发的场所和地点主要有：公共汽车、火车、地铁、飞机等公共交通工具上，火车站、汽车站、地铁站，幼儿园和中小学校园门口以及校车上，政府机关办事大厅等。</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9" name="文本框 8"/>
          <p:cNvSpPr txBox="1"/>
          <p:nvPr/>
        </p:nvSpPr>
        <p:spPr>
          <a:xfrm>
            <a:off x="808990" y="3480435"/>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三、易发、高发的场所和地点</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第四讲 网络病毒</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2176780"/>
            <a:ext cx="11730990" cy="216852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感染速度快</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扩散面广</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传播的形式复杂多样</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 难以彻底清除</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5. 破坏性大</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5045" y="129032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需注意：网络病毒的传播有哪些特点？</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第四讲 网络病毒</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184785" y="2677160"/>
            <a:ext cx="12007215" cy="424624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预防网络病毒，我们首先要知道计算机感染病毒之后的现象。</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1）屏幕上出现异常的图形或画面，这些画面可能是一些鬼怪，也可能是一些下落的雨点、字符、树叶等，并且系统很难退出或恢复。</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2）扬声器发出与正常操作无关的声音，例如演奏乐曲或是随意组合的、杂乱的声音。</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3）磁盘可用空间减少，出现大量坏簇，且坏簇数目不断增多，直到无法继续工作。磁盘读/ 写文件的速度明显变慢，访问的时间加长，有时出现“写保护错误”提示。</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4）系统经常死机或异常的重启现象增多。</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5）原来正常运行的程序突然不能运行，总是出现出错提示。</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6）文件的大小和修改日期发生变化。</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7）系统的运行速度变得非常缓慢。</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6950" y="129032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必学习：网络病毒的预防措施有哪些？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
        <p:nvSpPr>
          <p:cNvPr id="16" name="文本框 15"/>
          <p:cNvSpPr txBox="1"/>
          <p:nvPr/>
        </p:nvSpPr>
        <p:spPr>
          <a:xfrm>
            <a:off x="681990" y="2113280"/>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一、计算机感染病毒的现象</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第四讲 网络病毒</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184785" y="1365250"/>
            <a:ext cx="12007215" cy="549275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8）用M1 检查内存时，发现有不应该驻留的程序。</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9）键盘、打印或显示有异常现象。</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119</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第一篇　基础常识</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10）有特殊文件自动生成，或系统的启动速度明显比平时慢。</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11）莫名其妙地丢失文件。</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12）计算机存储系统的存储容量异常减少，或有不明常驻程序。</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13）系统不能识别磁盘或是硬盘不能开机。</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14）整个目录变成一堆乱码。</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15）硬盘的指示灯无缘无故地亮了。</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16）异常情况下要求用户输入口令。</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以上这些现象的出现可能是因为计算机系统感染了病毒，也可能是系统中存在有问题的软件或出现了硬件故障。这时需要立即进行病毒检测，如果发现病毒则要清除，降低病毒对系统的危害程度。</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第四讲 网络病毒</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347345" y="2196465"/>
            <a:ext cx="11730990" cy="466153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1）使用正版软件。</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2）利用可靠渠道下载软件。</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3）安装防病毒软件、防火墙等防病毒工具，准备一套具有查毒、防毒、杀毒及修复系统的工具软件，并定期对软件进行升级、对系统进行查毒。</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4）对电子邮件提高警惕。</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5）经常对系统中的文件进行备份。</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6）备好启动盘，并设置写保护。</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7）开机时使用本地硬盘。</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8）做好系统配置。</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9）尽量做到专机专用。</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10）新购置的计算机软件或硬件要先查毒再使用。</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16" name="文本框 15"/>
          <p:cNvSpPr txBox="1"/>
          <p:nvPr/>
        </p:nvSpPr>
        <p:spPr>
          <a:xfrm>
            <a:off x="554990" y="1544320"/>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二、网络病毒的预防措施</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第四讲 网络病毒</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92710" y="1976755"/>
            <a:ext cx="12007215" cy="466153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不要重启</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一般来说，当你发现有异常进程、不明程序运行，或者计算机运行速度明显变慢，甚至IE 经常询问是否运行某些ActiveX 控件、调试脚本等。</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断开网络</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由于病毒发作后，不仅让计算机变慢，而且也会破坏硬盘上的数据，同时还可能向外发送你的个人信息、病毒等，使危害进一步扩大。对此，发现中毒后，首先要做的就是断开网络。</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备份文件</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电脑中病毒后不要马上查杀病毒，如果电脑中保存有重要的数据、邮件、文档，那么应该在断开网络后立即将其备份到其他设备上，例如移动硬盘、光盘等。</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 全面杀毒</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主流杀毒软件基本上都可以做到对病毒软件的查杀。</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6950" y="129032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必掌握：如何预防网络病毒？</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第五讲 电信诈骗</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569095" y="1386807"/>
            <a:ext cx="11054246" cy="2999740"/>
          </a:xfrm>
          <a:prstGeom prst="rect">
            <a:avLst/>
          </a:prstGeom>
          <a:noFill/>
        </p:spPr>
        <p:txBody>
          <a:bodyPr wrap="square" rtlCol="0">
            <a:spAutoFit/>
          </a:bodyPr>
          <a:lstStyle/>
          <a:p>
            <a:pPr indent="457200">
              <a:lnSpc>
                <a:spcPct val="150000"/>
              </a:lnSpc>
            </a:pP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电信诈骗是指通过电话、网络或短信方式，编造虚假信息，设置骗局，对受害人实施远程、非接触式诈骗，诱使受害人打款或转账的犯罪行为。电信诈骗通常冒充他人及仿冒各种合法形式或伪造形式以达到欺骗的目的，如冒充公检法、商家/ 公司/ 厂家、国家机关工作人员、银行工作人员、各类机构工作人员，伪造和冒充招工、刷单、贷款等各种形式进行诈骗。针对在校学生，电信诈骗团伙设计了一系列与学习和工作实践相关的诈骗行为，包括奖学金发放、校园贷等。学生很容易被带入骗子设计的陷阱，从而损失财物。那么，我们应当如何预防电信诈骗呢？</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第五讲 电信诈骗</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2176780"/>
            <a:ext cx="11730990" cy="258445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一是蔓延性较大，发展很迅速。二是诈骗手段翻新速度很快，刚开始只是用很少的钱买一个“土炮”（手机短信群发器）发短信，后来发展到互联网上的任意显号软件、显号电台等。从诈骗借口来看，从最原始的中奖诈骗、消费信息发展到绑架、勒索、电话欠费、汽车退税等。三是团伙作案，反侦查能力罪常强。犯罪团伙一般采取远程的、非接触式的诈骗，犯罪团伙内部组织很严密，采取企业化的运作，分工很细，有专人负责购买手机、开银行账户、拨打电话、转账。下一道工序不知道上一道工序的情况，给公安机关的打击带来很大困难。四是跨国、跨境犯罪突出。隐蔽性很强，打击难度很大。</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5045" y="129032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需注意：电信诈骗的犯罪特点有哪些？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第五讲 电信诈骗</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2176780"/>
            <a:ext cx="11730990" cy="383095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1）不要轻易相信互联网上的中奖信息。</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2）不要轻易相信互联网上来历不明的测试个人情商、智商、交友之类的软件， 这类软件大多要求提供个人的真实资料，往往是网络陷阱。</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3）不要轻易用自己的手机号码在网上注册，一些网民在注册成功后，不但要缴纳高额的电话费，而且会受到一些来历不明的电话、短信的骚扰。</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4）不要轻易相信网上公布的快速致富的小广告，“天下没有免费的午餐”，这些信息绝大多数是骗局。</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5）可开通银行短信功能。一旦账户信息异常，便会收到短信提示，要第一时间与银行客服联系，告知事件来龙去脉，并请求冻结银行账户，从而避免更大的经济损失；然后拨打110 报警，寻求警方的帮助；如果资金流转涉及第三方支付公司，应保留相应的交易证据并在报警后马上联系。</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5045" y="129032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必学习：电信诈骗的预防措施有哪些？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第五讲 电信诈骗</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2176780"/>
            <a:ext cx="11730990" cy="424624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沉着冷静</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学生遇到涉及人身财产安全的突发事件时，一定要沉着冷静。一方面，中职学生缺少社会阅历，另一方面，不法分子利用突发事件“快”“准”“急”的特点，让受害人感到慌张，来不及冷静思考而做出不理性的决定。因此，沉着冷静应该成为中职学生必备的素质，无论是学校还是家长，都应该注重培养学生面对事情的态度和能力。</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应及时主动报案</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学生一旦遭遇电信网络诈骗，应该及时取证，这可以帮助向有关部门举证、推动侦查破案。时间越久，赃物的流向越难把握，取证的难度越大。侦查机关一方面会通过通讯链条进行电子取证，另一方面会追溯资金流向进行电子取证，以及网络轨迹查证。因此，受害者及时主动的报案就成了快速破案的关键。由此可知，我们应该帮助广大学生树立正确的思想认识，让其意识到及时报案的重要性，同时，也要及时地做好学生被骗后的心理疏导工作，避免引发“次生事故”。</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5045" y="129032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必掌握：遇到电信诈骗如何处理？</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任意多边形 24"/>
          <p:cNvSpPr/>
          <p:nvPr/>
        </p:nvSpPr>
        <p:spPr>
          <a:xfrm>
            <a:off x="687355" y="2944813"/>
            <a:ext cx="4646645" cy="812006"/>
          </a:xfrm>
          <a:custGeom>
            <a:avLst/>
            <a:gdLst>
              <a:gd name="connsiteX0" fmla="*/ 22969 w 4359339"/>
              <a:gd name="connsiteY0" fmla="*/ 612474 h 812006"/>
              <a:gd name="connsiteX1" fmla="*/ 411202 w 4359339"/>
              <a:gd name="connsiteY1" fmla="*/ 54468 h 812006"/>
              <a:gd name="connsiteX2" fmla="*/ 515452 w 4359339"/>
              <a:gd name="connsiteY2" fmla="*/ 0 h 812006"/>
              <a:gd name="connsiteX3" fmla="*/ 4232120 w 4359339"/>
              <a:gd name="connsiteY3" fmla="*/ 0 h 812006"/>
              <a:gd name="connsiteX4" fmla="*/ 4336371 w 4359339"/>
              <a:gd name="connsiteY4" fmla="*/ 199532 h 812006"/>
              <a:gd name="connsiteX5" fmla="*/ 3948138 w 4359339"/>
              <a:gd name="connsiteY5" fmla="*/ 757538 h 812006"/>
              <a:gd name="connsiteX6" fmla="*/ 3843888 w 4359339"/>
              <a:gd name="connsiteY6" fmla="*/ 812006 h 812006"/>
              <a:gd name="connsiteX7" fmla="*/ 127220 w 4359339"/>
              <a:gd name="connsiteY7" fmla="*/ 812006 h 812006"/>
              <a:gd name="connsiteX8" fmla="*/ 22969 w 4359339"/>
              <a:gd name="connsiteY8" fmla="*/ 612474 h 812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59339" h="812006">
                <a:moveTo>
                  <a:pt x="22969" y="612474"/>
                </a:moveTo>
                <a:lnTo>
                  <a:pt x="411202" y="54468"/>
                </a:lnTo>
                <a:cubicBezTo>
                  <a:pt x="434925" y="20371"/>
                  <a:pt x="473914" y="0"/>
                  <a:pt x="515452" y="0"/>
                </a:cubicBezTo>
                <a:lnTo>
                  <a:pt x="4232120" y="0"/>
                </a:lnTo>
                <a:cubicBezTo>
                  <a:pt x="4334698" y="0"/>
                  <a:pt x="4394955" y="115330"/>
                  <a:pt x="4336371" y="199532"/>
                </a:cubicBezTo>
                <a:lnTo>
                  <a:pt x="3948138" y="757538"/>
                </a:lnTo>
                <a:cubicBezTo>
                  <a:pt x="3924415" y="791635"/>
                  <a:pt x="3885426" y="812006"/>
                  <a:pt x="3843888" y="812006"/>
                </a:cubicBezTo>
                <a:lnTo>
                  <a:pt x="127220" y="812006"/>
                </a:lnTo>
                <a:cubicBezTo>
                  <a:pt x="24642" y="812006"/>
                  <a:pt x="-35615" y="696677"/>
                  <a:pt x="22969" y="612474"/>
                </a:cubicBezTo>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schemeClr val="lt1"/>
              </a:solidFill>
              <a:cs typeface="+mn-ea"/>
              <a:sym typeface="+mn-lt"/>
            </a:endParaRPr>
          </a:p>
        </p:txBody>
      </p:sp>
      <p:sp>
        <p:nvSpPr>
          <p:cNvPr id="4" name="任意多边形 3"/>
          <p:cNvSpPr>
            <a:spLocks noChangeAspect="1"/>
          </p:cNvSpPr>
          <p:nvPr/>
        </p:nvSpPr>
        <p:spPr>
          <a:xfrm>
            <a:off x="10708801" y="3013869"/>
            <a:ext cx="2387600" cy="23876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bg1">
              <a:lumMod val="65000"/>
            </a:schemeClr>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5" name="任意多边形 4"/>
          <p:cNvSpPr>
            <a:spLocks noChangeAspect="1"/>
          </p:cNvSpPr>
          <p:nvPr/>
        </p:nvSpPr>
        <p:spPr>
          <a:xfrm>
            <a:off x="8230548" y="3756819"/>
            <a:ext cx="2362200" cy="23622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6" name="任意多边形 5"/>
          <p:cNvSpPr>
            <a:spLocks noChangeAspect="1"/>
          </p:cNvSpPr>
          <p:nvPr/>
        </p:nvSpPr>
        <p:spPr>
          <a:xfrm>
            <a:off x="8334849" y="4306094"/>
            <a:ext cx="2247900" cy="22479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7" name="任意多边形 6"/>
          <p:cNvSpPr>
            <a:spLocks noChangeAspect="1"/>
          </p:cNvSpPr>
          <p:nvPr/>
        </p:nvSpPr>
        <p:spPr>
          <a:xfrm>
            <a:off x="8859199" y="1116013"/>
            <a:ext cx="2971800" cy="2971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8" name="任意多边形 7"/>
          <p:cNvSpPr>
            <a:spLocks noChangeAspect="1"/>
          </p:cNvSpPr>
          <p:nvPr/>
        </p:nvSpPr>
        <p:spPr>
          <a:xfrm>
            <a:off x="11291249" y="135969"/>
            <a:ext cx="1384300" cy="13843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9" name="任意多边形 8"/>
          <p:cNvSpPr>
            <a:spLocks noChangeAspect="1"/>
          </p:cNvSpPr>
          <p:nvPr/>
        </p:nvSpPr>
        <p:spPr>
          <a:xfrm>
            <a:off x="8878249" y="582613"/>
            <a:ext cx="2933700" cy="29337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0" name="任意多边形 9"/>
          <p:cNvSpPr>
            <a:spLocks noChangeAspect="1"/>
          </p:cNvSpPr>
          <p:nvPr/>
        </p:nvSpPr>
        <p:spPr>
          <a:xfrm>
            <a:off x="7326148" y="408385"/>
            <a:ext cx="1320800" cy="1320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1" name="任意多边形 10"/>
          <p:cNvSpPr>
            <a:spLocks noChangeAspect="1"/>
          </p:cNvSpPr>
          <p:nvPr/>
        </p:nvSpPr>
        <p:spPr>
          <a:xfrm>
            <a:off x="10163649" y="6294438"/>
            <a:ext cx="838200" cy="8382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2" name="任意多边形 11"/>
          <p:cNvSpPr/>
          <p:nvPr/>
        </p:nvSpPr>
        <p:spPr>
          <a:xfrm>
            <a:off x="11089801" y="5683251"/>
            <a:ext cx="1222374" cy="1222374"/>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bg1">
              <a:lumMod val="65000"/>
            </a:schemeClr>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3" name="任意多边形 12"/>
          <p:cNvSpPr>
            <a:spLocks noChangeAspect="1"/>
          </p:cNvSpPr>
          <p:nvPr/>
        </p:nvSpPr>
        <p:spPr>
          <a:xfrm>
            <a:off x="7421634" y="5569826"/>
            <a:ext cx="701200" cy="7012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4" name="任意多边形 13"/>
          <p:cNvSpPr>
            <a:spLocks noChangeAspect="1"/>
          </p:cNvSpPr>
          <p:nvPr/>
        </p:nvSpPr>
        <p:spPr>
          <a:xfrm>
            <a:off x="11220450" y="2944813"/>
            <a:ext cx="2209800" cy="2209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5" name="任意多边形 14"/>
          <p:cNvSpPr>
            <a:spLocks noChangeAspect="1"/>
          </p:cNvSpPr>
          <p:nvPr/>
        </p:nvSpPr>
        <p:spPr>
          <a:xfrm>
            <a:off x="11363800" y="-383144"/>
            <a:ext cx="1397000" cy="13970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6" name="任意多边形 15"/>
          <p:cNvSpPr/>
          <p:nvPr/>
        </p:nvSpPr>
        <p:spPr>
          <a:xfrm>
            <a:off x="11065113" y="4972370"/>
            <a:ext cx="1222374" cy="1222374"/>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20" name="文本框 19"/>
          <p:cNvSpPr txBox="1"/>
          <p:nvPr/>
        </p:nvSpPr>
        <p:spPr>
          <a:xfrm>
            <a:off x="1162502" y="4201140"/>
            <a:ext cx="6447619" cy="1198880"/>
          </a:xfrm>
          <a:prstGeom prst="rect">
            <a:avLst/>
          </a:prstGeom>
          <a:noFill/>
        </p:spPr>
        <p:txBody>
          <a:bodyPr wrap="square" rtlCol="0">
            <a:spAutoFit/>
          </a:bodyPr>
          <a:lstStyle/>
          <a:p>
            <a:r>
              <a:rPr lang="zh-CN" altLang="en-US" sz="7200" dirty="0">
                <a:solidFill>
                  <a:schemeClr val="accent1"/>
                </a:solidFill>
                <a:latin typeface="Adobe 黑体 Std R" panose="020B0400000000000000" pitchFamily="34" charset="-122"/>
                <a:ea typeface="Adobe 黑体 Std R" panose="020B0400000000000000" pitchFamily="34" charset="-122"/>
                <a:cs typeface="+mn-ea"/>
                <a:sym typeface="+mn-lt"/>
              </a:rPr>
              <a:t>心理健康</a:t>
            </a:r>
            <a:endParaRPr lang="zh-CN" altLang="en-US" sz="7200" dirty="0">
              <a:solidFill>
                <a:schemeClr val="accent1"/>
              </a:solidFill>
              <a:latin typeface="Adobe 黑体 Std R" panose="020B0400000000000000" pitchFamily="34" charset="-122"/>
              <a:ea typeface="Adobe 黑体 Std R" panose="020B0400000000000000" pitchFamily="34" charset="-122"/>
              <a:cs typeface="+mn-ea"/>
              <a:sym typeface="+mn-lt"/>
            </a:endParaRPr>
          </a:p>
        </p:txBody>
      </p:sp>
      <p:sp>
        <p:nvSpPr>
          <p:cNvPr id="26" name="文本框 25"/>
          <p:cNvSpPr txBox="1"/>
          <p:nvPr/>
        </p:nvSpPr>
        <p:spPr>
          <a:xfrm>
            <a:off x="1197440" y="2916188"/>
            <a:ext cx="3546009" cy="1014730"/>
          </a:xfrm>
          <a:prstGeom prst="rect">
            <a:avLst/>
          </a:prstGeom>
          <a:noFill/>
        </p:spPr>
        <p:txBody>
          <a:bodyPr wrap="square" rtlCol="0">
            <a:spAutoFit/>
          </a:bodyPr>
          <a:lstStyle/>
          <a:p>
            <a:r>
              <a:rPr lang="zh-CN" altLang="en-US" sz="6000" dirty="0">
                <a:solidFill>
                  <a:schemeClr val="bg1"/>
                </a:solidFill>
                <a:cs typeface="+mn-ea"/>
                <a:sym typeface="+mn-lt"/>
              </a:rPr>
              <a:t>模块</a:t>
            </a:r>
            <a:r>
              <a:rPr lang="zh-CN" altLang="en-US" sz="6000" dirty="0">
                <a:solidFill>
                  <a:schemeClr val="bg1"/>
                </a:solidFill>
                <a:cs typeface="+mn-ea"/>
                <a:sym typeface="+mn-lt"/>
              </a:rPr>
              <a:t>七</a:t>
            </a:r>
            <a:endParaRPr lang="zh-CN" altLang="en-US" sz="6000"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1"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第二讲 防范恐怖主义</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739910" y="2836512"/>
            <a:ext cx="11054246" cy="383095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第一，现场师生要保持镇静，不要乱跑乱叫。</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第二，可先顺从劫持者，满足劫持者提出的要求。</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第三，不要随便触碰现场的物品，以免触动爆炸装置或毒气设施。</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第四，无论有什么事，学生都要向老师报告，不要直接与劫持者交涉。</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第五，根据现场情况，老师要设法与劫持者交涉，争取逐步释放学生，优先释放体</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弱、生病、受伤的学生和女学生，并设法让被释放的学生把里面的有关情况、信息传递出</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去（尽可能讲明劫持者的人数、大体位置、武器装备、爆炸装置的位置等）。</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第六，学生家长不要擅自采取营救行动。</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第七，警察采取解救行动时，人质尽可能地卧倒贴地，用双手抱住头部，随后迅速按警察的指令撤离。</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2" name="文本框 1"/>
          <p:cNvSpPr txBox="1"/>
          <p:nvPr/>
        </p:nvSpPr>
        <p:spPr>
          <a:xfrm>
            <a:off x="612775" y="135763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必掌握：暴力恐怖袭击案件的应对措施有哪些？</a:t>
            </a:r>
            <a:endParaRPr lang="zh-CN" altLang="en-US" sz="2500" dirty="0">
              <a:solidFill>
                <a:srgbClr val="FF0000"/>
              </a:solidFill>
              <a:latin typeface="华文中宋" panose="02010600040101010101" pitchFamily="2" charset="-122"/>
              <a:ea typeface="华文中宋" panose="02010600040101010101" pitchFamily="2" charset="-122"/>
            </a:endParaRPr>
          </a:p>
        </p:txBody>
      </p:sp>
      <p:sp>
        <p:nvSpPr>
          <p:cNvPr id="4" name="文本框 3"/>
          <p:cNvSpPr txBox="1"/>
          <p:nvPr/>
        </p:nvSpPr>
        <p:spPr>
          <a:xfrm>
            <a:off x="739775" y="2120265"/>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一、学校发生劫持恐怖袭击事件时的应急避险指南</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421446" cy="804725"/>
            <a:chOff x="251900" y="195486"/>
            <a:chExt cx="3945078" cy="585582"/>
          </a:xfrm>
        </p:grpSpPr>
        <p:sp>
          <p:nvSpPr>
            <p:cNvPr id="7" name="矩形 6"/>
            <p:cNvSpPr/>
            <p:nvPr/>
          </p:nvSpPr>
          <p:spPr>
            <a:xfrm>
              <a:off x="1331640" y="255120"/>
              <a:ext cx="2865338"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第一讲 学习挫折的防治</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569095" y="1386807"/>
            <a:ext cx="11054246" cy="3415030"/>
          </a:xfrm>
          <a:prstGeom prst="rect">
            <a:avLst/>
          </a:prstGeom>
          <a:noFill/>
        </p:spPr>
        <p:txBody>
          <a:bodyPr wrap="square" rtlCol="0">
            <a:spAutoFit/>
          </a:bodyPr>
          <a:lstStyle/>
          <a:p>
            <a:pPr indent="457200">
              <a:lnSpc>
                <a:spcPct val="150000"/>
              </a:lnSpc>
            </a:pP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挫折是指人们在某种动机的推动下，在实现目标的过程中，遇到了难以克服或自以为无法克服的障碍或干扰，使其需要或动机不能获得满足时所产生的消极情绪反应。要知道，人的一生不可能事事一帆风顺，其间会遭到各种各样的困难和失败，很容易产生挫折感。很多人在遭遇挫折之后心理产生巨大落差不能自制和自拔</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作为青少年的我们常遇到的挫折和心理感受有：在升学失败后，冷漠退让，放弃人生追求；进入新学校后，不适应新环境；在面对父母离异的问题时出现孤僻、暴躁的心理状态；还有在受到挫折后，自怨、自叹、自恨、自责，更有甚者，还出现轻生的极端行为等。</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421446" cy="804725"/>
            <a:chOff x="251900" y="195486"/>
            <a:chExt cx="3945078" cy="585582"/>
          </a:xfrm>
        </p:grpSpPr>
        <p:sp>
          <p:nvSpPr>
            <p:cNvPr id="7" name="矩形 6"/>
            <p:cNvSpPr/>
            <p:nvPr/>
          </p:nvSpPr>
          <p:spPr>
            <a:xfrm>
              <a:off x="1331640" y="255120"/>
              <a:ext cx="2865338"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第一讲 学习挫折的防治</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1852930"/>
            <a:ext cx="11730990" cy="507746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主观因素方面</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主观因素包括学习主体的智力因素与非智力因素。在教学实践中发现，中职生在注意力、记忆力、想象力、思维开放性等智力因素方面存在不同程度的差异。</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客观因素方面</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1）教师缺乏正确的引导。</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2）缺乏健康的家庭环境。</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就业压力太大</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中职生毕业后面临的就业压力很大，使之产生学习无用的想法，再加上不能得到教师、家长的正确引导，学生就会浑水摸鱼，当一天和尚撞一天钟，甚至放弃学习，陷入学习挫折中不能自拔。</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 片面强调外因的作用</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中职生往往把自己成绩较差、学习没有动力归咎于教师、家长、同学，认为教师教法不当，不合自己的学习“口味”和习惯。</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6950" y="129032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需注意：为何会发生学习受挫现象？</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421446" cy="804725"/>
            <a:chOff x="251900" y="195486"/>
            <a:chExt cx="3945078" cy="585582"/>
          </a:xfrm>
        </p:grpSpPr>
        <p:sp>
          <p:nvSpPr>
            <p:cNvPr id="7" name="矩形 6"/>
            <p:cNvSpPr/>
            <p:nvPr/>
          </p:nvSpPr>
          <p:spPr>
            <a:xfrm>
              <a:off x="1331640" y="255120"/>
              <a:ext cx="2865338"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第一讲 学习挫折的防治</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1852930"/>
            <a:ext cx="11730990" cy="466153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1）自卑。觉得自己笨，抬不起头，学习上信心不足。</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2）敏感。生怕被人瞧不起，对别人的玩笑话极其敏感，一句话、一个眼神也会使其猜疑嫉恨，火冒三丈。</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3）忌讳。不愿别人提自己的考分，对公布成绩名次尤其反感，并且在学习上讳疾忌医。</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4）孤僻。沉默冷漠，抑郁寡合，不懂也不主动请教。</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5）幻想。在想象中满足自我，因而上课时常发呆，不知老师所云。</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6）顺从。因为怕留级，调皮的学生也会老实听话（尤其在班主任面前），但在老师背后又是一个样，学习的自觉性和主动性不强。</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7）发泄。用大喊大叫等方法来排遣郁闷，造成学习精力分散。</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8）退缩。在学习上降低要求，减少努力，个别学生一到考试就请假。</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9）推诿。强调自身学习条件不好，或全怪老师教得不好，却不从主观找原因。</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10）冲突。厌学却不得不强迫自己学习；想考出好成绩，却又在别人面前做出贪玩不用功学习的样子。</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6950" y="129032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必学习：学习受挫的表现？</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421446" cy="804725"/>
            <a:chOff x="251900" y="195486"/>
            <a:chExt cx="3945078" cy="585582"/>
          </a:xfrm>
        </p:grpSpPr>
        <p:sp>
          <p:nvSpPr>
            <p:cNvPr id="7" name="矩形 6"/>
            <p:cNvSpPr/>
            <p:nvPr/>
          </p:nvSpPr>
          <p:spPr>
            <a:xfrm>
              <a:off x="1331640" y="255120"/>
              <a:ext cx="2865338"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第一讲 学习挫折的防治</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1852930"/>
            <a:ext cx="11730990" cy="341503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11）文饰。拿不到高分就说“60 分万岁”，在学习上的表现是不花大劲，得过且过；考得不好就说自己本来就不想学，有意上课不认真听，作业不认真做，担心别人觉得自己笨。</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12）退化。自控能力减弱，上课多动不安，或在书本上胡写乱画，不注意听讲。</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13）逆反。极易与老师情绪对立，拒听劝导。</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14）敌意。焦燥易怒，损坏公物，打人骂人，扰乱课堂。</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15）补偿。学习不行就想通过油嘴滑舌、高谈阔论、顶撞老师、打架闹事、称王称霸、谈恋爱和穿奇装异服等行为来显示自己。</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16）放弃。丧失学习信心，极度消沉，自暴自弃。</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6950" y="129032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必学习：学习受挫的表现？</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421446" cy="804725"/>
            <a:chOff x="251900" y="195486"/>
            <a:chExt cx="3945078" cy="585582"/>
          </a:xfrm>
        </p:grpSpPr>
        <p:sp>
          <p:nvSpPr>
            <p:cNvPr id="7" name="矩形 6"/>
            <p:cNvSpPr/>
            <p:nvPr/>
          </p:nvSpPr>
          <p:spPr>
            <a:xfrm>
              <a:off x="1331640" y="255120"/>
              <a:ext cx="2865338"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第一讲 学习挫折的防治</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1852930"/>
            <a:ext cx="11730990" cy="507746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提高挫折认知水平</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宝剑锋从磨砺出”，挫折是对一个人生命价值的磨砺。它就像一把双刃剑，既会使人感到痛苦与不幸，也可以使人在与困难做斗争中获得经验和信心。要以客观的态度承认挫折的存在，不要回避它，以积极的心态去面对挫折，只有在承受和克服挫折的努力中，才能发现自身的不足，进而发挥潜能，更加努力地学习完善自我，把挫折变成人生财富。</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正视情绪问题</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每个人或多或少都有一定的消极情绪，如果你产生了消极情绪，不要去压抑或是掩饰它，要正视自己的情绪。而且，消极情绪也是对我们的提醒，例如，你可能正在为与同学的矛盾而苦恼时，这种苦恼正是在提醒你调整自己的人际交往方式。</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学会合理宣泄、疏导</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当你心中出现的种种烦闷、苦恼、痛苦等消极情绪无法宣泄时，可以寻求老师、家长和朋友的帮助，把心中的不快、郁闷、困惑等倾诉出来；也可以进行自我宣泄，放声大哭、运动等都已证明是调节消极心理的好办法。</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6950" y="129032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必掌握：怎样战胜学习挫折？</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421446" cy="804725"/>
            <a:chOff x="251900" y="195486"/>
            <a:chExt cx="3945078" cy="585582"/>
          </a:xfrm>
        </p:grpSpPr>
        <p:sp>
          <p:nvSpPr>
            <p:cNvPr id="7" name="矩形 6"/>
            <p:cNvSpPr/>
            <p:nvPr/>
          </p:nvSpPr>
          <p:spPr>
            <a:xfrm>
              <a:off x="1331640" y="255120"/>
              <a:ext cx="2865338"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第二讲 交往挫折的防治</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569095" y="1386807"/>
            <a:ext cx="11054246" cy="1337945"/>
          </a:xfrm>
          <a:prstGeom prst="rect">
            <a:avLst/>
          </a:prstGeom>
          <a:noFill/>
        </p:spPr>
        <p:txBody>
          <a:bodyPr wrap="square" rtlCol="0">
            <a:spAutoFit/>
          </a:bodyPr>
          <a:lstStyle/>
          <a:p>
            <a:pPr indent="457200">
              <a:lnSpc>
                <a:spcPct val="150000"/>
              </a:lnSpc>
            </a:pP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人际交往是人的基本需要，也是促进人们心理健康的重要手段。我们不能因为害怕与同学产生冲突，或因为和同学发生了冲突而减少交往，将自己孤立起来。那么，该怎样做才能处理好同学关系呢？</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421446" cy="804725"/>
            <a:chOff x="251900" y="195486"/>
            <a:chExt cx="3945078" cy="585582"/>
          </a:xfrm>
        </p:grpSpPr>
        <p:sp>
          <p:nvSpPr>
            <p:cNvPr id="7" name="矩形 6"/>
            <p:cNvSpPr/>
            <p:nvPr/>
          </p:nvSpPr>
          <p:spPr>
            <a:xfrm>
              <a:off x="1331640" y="255120"/>
              <a:ext cx="2865338"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第二讲 交往挫折的防治</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2782570"/>
            <a:ext cx="11730990" cy="383095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自然因素</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自然因素如天灾人祸、战争、工伤事故以及生老病死等。</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社会因素</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社会因素如政治、文化、组织、家庭以及道德、风俗等对人际交往的限制和阻碍。</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个人的生理、心理因素</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个人的生理、心理因素主要包括个体的容貌、身材、健康程度、生理上的缺陷，以及个人的知识、能力、情感、意志等因素。正确对待交往受挫，要注意正确分析引起交往受挫的原因，化消极为积极，从挫折中吸取教训，变被动为主动，把挫折变为激励自己前进的动力。对属于无法人为改变的，应正确对待，以己之长，补己之短。对可以通过个人努力加以改变的，应创造条件加以改变。</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6950" y="129032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需注意：交往受挫的原因有哪些？交往受挫后有哪些反应？</a:t>
            </a:r>
            <a:endParaRPr lang="zh-CN" altLang="en-US" sz="2800" dirty="0">
              <a:solidFill>
                <a:srgbClr val="FF0000"/>
              </a:solidFill>
              <a:latin typeface="华文中宋" panose="02010600040101010101" pitchFamily="2" charset="-122"/>
              <a:ea typeface="华文中宋" panose="02010600040101010101" pitchFamily="2" charset="-122"/>
            </a:endParaRPr>
          </a:p>
        </p:txBody>
      </p:sp>
      <p:sp>
        <p:nvSpPr>
          <p:cNvPr id="16" name="文本框 15"/>
          <p:cNvSpPr txBox="1"/>
          <p:nvPr/>
        </p:nvSpPr>
        <p:spPr>
          <a:xfrm>
            <a:off x="681990" y="2113280"/>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一、神经衰弱的症状</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421446" cy="804725"/>
            <a:chOff x="251900" y="195486"/>
            <a:chExt cx="3945078" cy="585582"/>
          </a:xfrm>
        </p:grpSpPr>
        <p:sp>
          <p:nvSpPr>
            <p:cNvPr id="7" name="矩形 6"/>
            <p:cNvSpPr/>
            <p:nvPr/>
          </p:nvSpPr>
          <p:spPr>
            <a:xfrm>
              <a:off x="1331640" y="255120"/>
              <a:ext cx="2865338"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第二讲 交往挫折的防治</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1856105"/>
            <a:ext cx="11730990" cy="507746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攻击反应</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人对阻碍其满足自己需要的障碍的反应之一。</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冷漠反应</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个人受到挫折后将心理上的愤怒和不满情绪暂时压抑下去，以无动于衷的冷漠态度表现出来。这是由于长期遭受挫折而又不能予以反抗造成的。</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幻想反应</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个人在遭受挫折后，用一种想象的、非现实的方式来对待挫折。如一个人生活中不顺心，常幻想在“世外桃源”去生活。</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 退化反应</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退化反应指遭受挫折的人表现出与其年龄不相称的幼稚行为。</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5. 固执反应</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固执反应是个人受到挫折后，执意重复某些没有目的的动作。</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16" name="文本框 15"/>
          <p:cNvSpPr txBox="1"/>
          <p:nvPr/>
        </p:nvSpPr>
        <p:spPr>
          <a:xfrm>
            <a:off x="681990" y="1297940"/>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二、受挫后的反应</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421446" cy="804725"/>
            <a:chOff x="251900" y="195486"/>
            <a:chExt cx="3945078" cy="585582"/>
          </a:xfrm>
        </p:grpSpPr>
        <p:sp>
          <p:nvSpPr>
            <p:cNvPr id="7" name="矩形 6"/>
            <p:cNvSpPr/>
            <p:nvPr/>
          </p:nvSpPr>
          <p:spPr>
            <a:xfrm>
              <a:off x="1331640" y="255120"/>
              <a:ext cx="2865338"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第二讲 交往挫折的防治</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2176780"/>
            <a:ext cx="11730990" cy="133794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同学之间</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师生交往</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社会人际交往</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6950" y="129032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必学习：交往小技巧有哪些？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421446" cy="804725"/>
            <a:chOff x="251900" y="195486"/>
            <a:chExt cx="3945078" cy="585582"/>
          </a:xfrm>
        </p:grpSpPr>
        <p:sp>
          <p:nvSpPr>
            <p:cNvPr id="7" name="矩形 6"/>
            <p:cNvSpPr/>
            <p:nvPr/>
          </p:nvSpPr>
          <p:spPr>
            <a:xfrm>
              <a:off x="1331640" y="255120"/>
              <a:ext cx="2865338"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第二讲 交往挫折的防治</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2176780"/>
            <a:ext cx="11730990" cy="466153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自卑心理的克服</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挑前面的位置坐，练习当众发言，练习正视别人，主动和别人说话，把走路的速度稍微加快，爽朗地大笑。</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敏感与猜忌心理的克服</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培养理智，以事实唯真避免感情用事。</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羞怯与恐惧心理的克服</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放下包袱，树立自信，循序渐进，主动交往。</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 嫉妒心理与敌意心理的克服</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停止和别人的比较， 看到自己的长处， 化嫉妒为动力；培养豁达的人生态度，心胸开阔，要懂得“天外有天，人外有人”“强中自有强中手”的道理；转移注意力，给自己一个不嫉妒的理由。</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5. 自我中心与自傲心理的克服</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全面认识自我， 多做自我批评；设身处地， 换位思考；正视自己的不足。</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6950" y="129032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必掌握：如何克服交往中的心理障碍？</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1"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第二讲 防范恐怖主义</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682125" y="1972277"/>
            <a:ext cx="11054246" cy="299974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第一，学校和老师告诫学生不要惊慌乱跑，要趴在原地。</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第二，用随身携带的手帕、纸巾或衣角捂住口鼻，防止烟气中毒。</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第三，服从统一指挥，有秩序地从安全通道迅速撤离到安全区域。</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第四，不要乘坐电梯下楼。</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第五，多层楼梯的转角处要有老师引导和维护秩序，防止前后踩踏事故的发生。</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第六，学校或老师迅速报警，并协助警方调查。</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第七，组织自救、互救，等待救援队伍。</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681990" y="1256030"/>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二、学校发生爆炸恐怖袭击事件时的应急避险指南</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421446" cy="804725"/>
            <a:chOff x="251900" y="195486"/>
            <a:chExt cx="3945078" cy="585582"/>
          </a:xfrm>
        </p:grpSpPr>
        <p:sp>
          <p:nvSpPr>
            <p:cNvPr id="7" name="矩形 6"/>
            <p:cNvSpPr/>
            <p:nvPr/>
          </p:nvSpPr>
          <p:spPr>
            <a:xfrm>
              <a:off x="1331640" y="255120"/>
              <a:ext cx="2865338"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第三讲 神经衰弱的防治</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569095" y="1386807"/>
            <a:ext cx="11054246" cy="1753235"/>
          </a:xfrm>
          <a:prstGeom prst="rect">
            <a:avLst/>
          </a:prstGeom>
          <a:noFill/>
        </p:spPr>
        <p:txBody>
          <a:bodyPr wrap="square" rtlCol="0">
            <a:spAutoFit/>
          </a:bodyPr>
          <a:lstStyle/>
          <a:p>
            <a:pPr indent="457200">
              <a:lnSpc>
                <a:spcPct val="150000"/>
              </a:lnSpc>
            </a:pP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很多人都可能听说过神经衰弱这个名词。有的人说睡眠不好是患了神经衰弱；有的人记忆力差就怀疑自己患了神经衰弱；也有的人认为自己精力不足，也是患了神经衰弱……众说纷纭，让人似是而非。但究竟什么是神经衰呢？在日常生活中又该怎样来预防和治疗神经衰弱呢？</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421446" cy="804725"/>
            <a:chOff x="251900" y="195486"/>
            <a:chExt cx="3945078" cy="585582"/>
          </a:xfrm>
        </p:grpSpPr>
        <p:sp>
          <p:nvSpPr>
            <p:cNvPr id="7" name="矩形 6"/>
            <p:cNvSpPr/>
            <p:nvPr/>
          </p:nvSpPr>
          <p:spPr>
            <a:xfrm>
              <a:off x="1331640" y="255120"/>
              <a:ext cx="2865338"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第三讲 神经衰弱的防治</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2176780"/>
            <a:ext cx="11730990" cy="216852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超负荷的体力或脑力劳动引起大脑皮层兴奋和抑制功能紊乱，产生神经衰弱综合征。据有关资料统计，脑力劳动者发病率占96% 以上，这也间接地说明神经衰弱与过度脑力劳动有关。但是，有些人虽然压力大，也经常性熬夜，大脑长期处于紧张状态，也未发生过神经衰弱。这说明任何事都不是绝对的。而预防本病的发生，应该记住“劳逸结合”。对于中职生来说，应该正确对待学业和就业压力，及时纾解自己的紧张情绪，多倾诉、多运动、多休息，让自己的身心得到舒缓。</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6950" y="129032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需注意：神经衰弱的病因有哪些？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421446" cy="804725"/>
            <a:chOff x="251900" y="195486"/>
            <a:chExt cx="3945078" cy="585582"/>
          </a:xfrm>
        </p:grpSpPr>
        <p:sp>
          <p:nvSpPr>
            <p:cNvPr id="7" name="矩形 6"/>
            <p:cNvSpPr/>
            <p:nvPr/>
          </p:nvSpPr>
          <p:spPr>
            <a:xfrm>
              <a:off x="1331640" y="255120"/>
              <a:ext cx="2865338"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第三讲 神经衰弱的防治</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2651760"/>
            <a:ext cx="11730990" cy="424624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身体症状</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身体症状包括脑力和体力易疲劳，注意力、记忆力和学习效率下降。</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情绪症状</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情绪症状包括烦恼，心情紧张，易激惹，有轻度焦虑和抑郁等，并且在短时间内无法自行缓解。</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兴奋症状</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兴奋症状包括回忆和联想增多，伴有不愉快感。</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 疼痛症状</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疼痛症状包括肢体肌肉紧张、酸痛，头痛。</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5. 睡眠障碍</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睡眠障碍，多梦，夜间入睡困难，白天打瞌睡，睡醒后感到疲劳。</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6950" y="129032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必学习：神经衰弱的症状有哪些？如何预防神经衰弱？</a:t>
            </a:r>
            <a:endParaRPr lang="zh-CN" altLang="en-US" sz="2800" dirty="0">
              <a:solidFill>
                <a:srgbClr val="FF0000"/>
              </a:solidFill>
              <a:latin typeface="华文中宋" panose="02010600040101010101" pitchFamily="2" charset="-122"/>
              <a:ea typeface="华文中宋" panose="02010600040101010101" pitchFamily="2" charset="-122"/>
            </a:endParaRPr>
          </a:p>
        </p:txBody>
      </p:sp>
      <p:sp>
        <p:nvSpPr>
          <p:cNvPr id="16" name="文本框 15"/>
          <p:cNvSpPr txBox="1"/>
          <p:nvPr/>
        </p:nvSpPr>
        <p:spPr>
          <a:xfrm>
            <a:off x="681990" y="2113280"/>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一、神经衰弱的症状</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421446" cy="804725"/>
            <a:chOff x="251900" y="195486"/>
            <a:chExt cx="3945078" cy="585582"/>
          </a:xfrm>
        </p:grpSpPr>
        <p:sp>
          <p:nvSpPr>
            <p:cNvPr id="7" name="矩形 6"/>
            <p:cNvSpPr/>
            <p:nvPr/>
          </p:nvSpPr>
          <p:spPr>
            <a:xfrm>
              <a:off x="1331640" y="255120"/>
              <a:ext cx="2865338"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第三讲 神经衰弱的防治</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1722755"/>
            <a:ext cx="11730990" cy="299974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神经衰弱的预防可以从心理和情绪两个方面入手。</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心理调整</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神经衰弱的发生与各种社会心理因素有关，但与个人的心理素质以及性格特点也有很大关系。因此，要想预防神经衰弱，必须要不断完善自己的性格，提高心理素质，全面进行心理调整。</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情绪调节</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不良情绪是导致神经衰弱发生和影响神经衰弱患者康复的重要因素。预防神经衰弱的关键措施就是要不断进行情绪调节，时刻保持良好的情绪，正确认识自己，理性面对挫折和失败。</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16" name="文本框 15"/>
          <p:cNvSpPr txBox="1"/>
          <p:nvPr/>
        </p:nvSpPr>
        <p:spPr>
          <a:xfrm>
            <a:off x="681990" y="1184275"/>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二、神经衰弱的预防</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421446" cy="804725"/>
            <a:chOff x="251900" y="195486"/>
            <a:chExt cx="3945078" cy="585582"/>
          </a:xfrm>
        </p:grpSpPr>
        <p:sp>
          <p:nvSpPr>
            <p:cNvPr id="7" name="矩形 6"/>
            <p:cNvSpPr/>
            <p:nvPr/>
          </p:nvSpPr>
          <p:spPr>
            <a:xfrm>
              <a:off x="1331640" y="255120"/>
              <a:ext cx="2865338"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第三讲 神经衰弱的防治</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1932305"/>
            <a:ext cx="11730990" cy="466153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医疗体育和理疗</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体育锻炼和适当的体力劳动，对改善患者的躯体状况有良好的效果。</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心理治疗</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向患者系统讲解有关神经衰弱的医学知识，包括病因、发病机制、临床表现、病程、诊断和治疗。</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药物治疗</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药物治疗如抗焦虑和镇静催眠类药物可以改善神经衰弱患者的躯体不适感与睡眠障碍，但是容易引起患者难以耐受的副作用，应谨慎用药。</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 生物反馈疗法和音乐疗法</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生物反馈疗法和音乐疗法对减轻焦虑和紧张性疼痛，消除疲劳性症状，有良好作用，可配合进行。</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5. 生活安排</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应养成起居有定时、工作学习有计划，劳逸结合，有张有弛的生活习惯。</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6950" y="129032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必掌握：神经衰弱治疗方法有哪些？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421446" cy="804725"/>
            <a:chOff x="251900" y="195486"/>
            <a:chExt cx="3945078" cy="585582"/>
          </a:xfrm>
        </p:grpSpPr>
        <p:sp>
          <p:nvSpPr>
            <p:cNvPr id="7" name="矩形 6"/>
            <p:cNvSpPr/>
            <p:nvPr/>
          </p:nvSpPr>
          <p:spPr>
            <a:xfrm>
              <a:off x="1331640" y="255120"/>
              <a:ext cx="2865338"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第四讲 焦虑障碍的防治</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569095" y="1386807"/>
            <a:ext cx="11054246" cy="1753235"/>
          </a:xfrm>
          <a:prstGeom prst="rect">
            <a:avLst/>
          </a:prstGeom>
          <a:noFill/>
        </p:spPr>
        <p:txBody>
          <a:bodyPr wrap="square" rtlCol="0">
            <a:spAutoFit/>
          </a:bodyPr>
          <a:lstStyle/>
          <a:p>
            <a:pPr indent="457200">
              <a:lnSpc>
                <a:spcPct val="150000"/>
              </a:lnSpc>
            </a:pP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日常生活中，人们常有焦虑体验。适度的焦虑是一种正常的心理状态，它可推动人积极向上，应付即将发生的危机，是个体不断进取的内在动力。只有当焦虑的程度及持续的时间超过一定的范围时，才构成焦虑症状，影响一个人的精神状态、认知、行为和身体状况等。</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421446" cy="804725"/>
            <a:chOff x="251900" y="195486"/>
            <a:chExt cx="3945078" cy="585582"/>
          </a:xfrm>
        </p:grpSpPr>
        <p:sp>
          <p:nvSpPr>
            <p:cNvPr id="7" name="矩形 6"/>
            <p:cNvSpPr/>
            <p:nvPr/>
          </p:nvSpPr>
          <p:spPr>
            <a:xfrm>
              <a:off x="1331640" y="255120"/>
              <a:ext cx="2865338"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第四讲 焦虑障碍的防治</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2176780"/>
            <a:ext cx="11730990" cy="175323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焦虑症就是指以急性阵发性或慢性持续性情绪焦虑、紧张为主要特征的一种神经症。其主要表现形式为两种：第一，精神性焦虑。如常感到无明显原因、无明确对象的紧张不安、焦虑烦躁、提心吊胆、注意力难以集中、容易激怒等。第二，躯体焦虑。包括运动性紧张，如肌肉紧张、颤抖、坐立不安等；植物神经功能亢进，如出汗、心动过速、呼吸急促、口干、面部潮红或苍白等。</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6950" y="129032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需注意：焦虑症及其主要表现有哪些？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421446" cy="804725"/>
            <a:chOff x="251900" y="195486"/>
            <a:chExt cx="3945078" cy="585582"/>
          </a:xfrm>
        </p:grpSpPr>
        <p:sp>
          <p:nvSpPr>
            <p:cNvPr id="7" name="矩形 6"/>
            <p:cNvSpPr/>
            <p:nvPr/>
          </p:nvSpPr>
          <p:spPr>
            <a:xfrm>
              <a:off x="1331640" y="255120"/>
              <a:ext cx="2865338"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第四讲 焦虑障碍的防治</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2176780"/>
            <a:ext cx="11730990" cy="299974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学生的心理健康是由其个体生物的、社会的、心理的诸多因素共同作用的结果。导致学生焦虑症产生的原因具体有以下几方面。</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第一，焦虑心理障碍与生物遗传因素有很大的关系。研究发现，内分泌系统与植物神经系统在焦虑情绪的产生中起一定作用。</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第二，心理因素是影响学生心理健康不可忽视的因素。学生认知过程和人格特征的缺陷是焦虑症产生的两个重要心理因素。</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第三，学生所生活的社会环境是影响其心理健康的重大因素。</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6950" y="129032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必学习：中职生焦虑心理现状及原因有哪些？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421446" cy="804725"/>
            <a:chOff x="251900" y="195486"/>
            <a:chExt cx="3945078" cy="585582"/>
          </a:xfrm>
        </p:grpSpPr>
        <p:sp>
          <p:nvSpPr>
            <p:cNvPr id="7" name="矩形 6"/>
            <p:cNvSpPr/>
            <p:nvPr/>
          </p:nvSpPr>
          <p:spPr>
            <a:xfrm>
              <a:off x="1331640" y="255120"/>
              <a:ext cx="2865338"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第四讲 焦虑障碍的防治</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2889885"/>
            <a:ext cx="11730990" cy="175323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培养正确的认知能力，学会客观、公正地评价自己和他人</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学习掌握心理健康的知识和调节技巧</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培养良好情绪</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 培养自立能力和健全人格</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6950" y="129032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必掌握：学生焦虑心理的防治对策有哪些？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
        <p:nvSpPr>
          <p:cNvPr id="16" name="文本框 15"/>
          <p:cNvSpPr txBox="1"/>
          <p:nvPr/>
        </p:nvSpPr>
        <p:spPr>
          <a:xfrm>
            <a:off x="681990" y="2113280"/>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一、学生方面的对策</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421446" cy="804725"/>
            <a:chOff x="251900" y="195486"/>
            <a:chExt cx="3945078" cy="585582"/>
          </a:xfrm>
        </p:grpSpPr>
        <p:sp>
          <p:nvSpPr>
            <p:cNvPr id="7" name="矩形 6"/>
            <p:cNvSpPr/>
            <p:nvPr/>
          </p:nvSpPr>
          <p:spPr>
            <a:xfrm>
              <a:off x="1331640" y="255120"/>
              <a:ext cx="2865338"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第四讲 焦虑障碍的防治</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2889885"/>
            <a:ext cx="11730990" cy="258445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就客观方面讲，学校要在学生的心理健康教育中充分发挥主导作用，为防止学生产生焦虑心理积极创造条件，同时采取相应措施，对有些同学的焦虑心理进行缓解和消除。其防治对策主要包括以下四个方面。</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营造良好的物质和精神环境</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开展丰富多彩的校园文化活动</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进行心理健康教育与咨询指导</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 通过各种途径为学生排忧解难</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6950" y="129032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必掌握：学生焦虑心理的防治对策有哪些？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
        <p:nvSpPr>
          <p:cNvPr id="16" name="文本框 15"/>
          <p:cNvSpPr txBox="1"/>
          <p:nvPr/>
        </p:nvSpPr>
        <p:spPr>
          <a:xfrm>
            <a:off x="681990" y="2113280"/>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二、学校方面的对策</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1"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第二讲 防范恐怖主义</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682125" y="1972277"/>
            <a:ext cx="11054246" cy="383095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第一，发现可疑的生化恐怖袭击迹象，学校要立即报告警方或应急管理部门。</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第二，迅速用湿毛巾、手帕或衣角捂住口鼻，扎好领口、袖口、裤脚口，尽量减少皮肤的外露，以防人体表皮损伤或被蚊虫叮咬。</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第三，统一指挥，有秩序地将师生转移到附近的人防工事内，或转移到上风方向的高地。</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第四，来不及撤离的师生，可躲在封闭性较好的学校建筑物内，关严门窗，堵住缝隙，关闭空调机、通风机，等待救援人员。</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第五，撤离到安全区域的师生，要迅速脱去被侵蚀的衣物，清洗或擦拭裸露的皮肤。</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第六，如发现师生染毒，应及时用清水、肥皂水冲洗染毒部位，并紧急送医院，对症处理。</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第七，如发现师生染病，要尽快将其隔离并送医院治疗，防止传染给其他师生。</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681990" y="1256030"/>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三、学校发生生化恐怖袭击事件时的应急避险指南</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421446" cy="804725"/>
            <a:chOff x="251900" y="195486"/>
            <a:chExt cx="3945078" cy="585582"/>
          </a:xfrm>
        </p:grpSpPr>
        <p:sp>
          <p:nvSpPr>
            <p:cNvPr id="7" name="矩形 6"/>
            <p:cNvSpPr/>
            <p:nvPr/>
          </p:nvSpPr>
          <p:spPr>
            <a:xfrm>
              <a:off x="1331640" y="255120"/>
              <a:ext cx="2865338"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第五讲 抑郁障碍的防治</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569095" y="1386807"/>
            <a:ext cx="11054246" cy="2584450"/>
          </a:xfrm>
          <a:prstGeom prst="rect">
            <a:avLst/>
          </a:prstGeom>
          <a:noFill/>
        </p:spPr>
        <p:txBody>
          <a:bodyPr wrap="square" rtlCol="0">
            <a:spAutoFit/>
          </a:bodyPr>
          <a:lstStyle/>
          <a:p>
            <a:pPr indent="457200">
              <a:lnSpc>
                <a:spcPct val="150000"/>
              </a:lnSpc>
            </a:pP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抑郁心理是学生较常见的一种心理失调症，是学生感到无力应付外界压力而产生的一种消极情绪。处于抑郁情绪状态下的学生，经常生活在焦虑的心境当中，他们内心孤独却又不愿向同学、老师和父母倾诉；在学习上，他们经常注意力不集中，情绪低落，反应迟钝；他们有较强的自尊心和成功的愿望，但是因为他们对挫折的忍耐力较差，经不起失败的打击，常常因为考试的失败而感到痛苦和恐惧。有严重抑郁心理的学生，还会出现躯体症状，如食欲不振、失眠、胸闷、头痛等。</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421446" cy="804725"/>
            <a:chOff x="251900" y="195486"/>
            <a:chExt cx="3945078" cy="585582"/>
          </a:xfrm>
        </p:grpSpPr>
        <p:sp>
          <p:nvSpPr>
            <p:cNvPr id="7" name="矩形 6"/>
            <p:cNvSpPr/>
            <p:nvPr/>
          </p:nvSpPr>
          <p:spPr>
            <a:xfrm>
              <a:off x="1331640" y="255120"/>
              <a:ext cx="2865338"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第五讲 抑郁障碍的防治</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2176780"/>
            <a:ext cx="11730990" cy="299974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中职生之所以会产生抑郁心理，既受他们个性、意志等心理因素的影响，同时还受社会、家庭等外部因素的影响，具体有以下几方面。</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中职生达不到既定目标产生失败感</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不客观的自我归因</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自尊心的丧失</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 人际交往贫乏</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5. 父母行为方式的影响</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6950" y="129032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需注意：学生产生抑郁情绪的原因有哪些？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421446" cy="804725"/>
            <a:chOff x="251900" y="195486"/>
            <a:chExt cx="3945078" cy="585582"/>
          </a:xfrm>
        </p:grpSpPr>
        <p:sp>
          <p:nvSpPr>
            <p:cNvPr id="7" name="矩形 6"/>
            <p:cNvSpPr/>
            <p:nvPr/>
          </p:nvSpPr>
          <p:spPr>
            <a:xfrm>
              <a:off x="1331640" y="255120"/>
              <a:ext cx="2865338"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第五讲 抑郁障碍的防治</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2176780"/>
            <a:ext cx="11730990" cy="258445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过分自责</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情绪偏激</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心理闭锁</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 学习障碍</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5. 过分猜疑</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6. 躯体感觉异常</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6950" y="129032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必学习：学生抑郁症状的表现有哪些？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421446" cy="804725"/>
            <a:chOff x="251900" y="195486"/>
            <a:chExt cx="3945078" cy="585582"/>
          </a:xfrm>
        </p:grpSpPr>
        <p:sp>
          <p:nvSpPr>
            <p:cNvPr id="7" name="矩形 6"/>
            <p:cNvSpPr/>
            <p:nvPr/>
          </p:nvSpPr>
          <p:spPr>
            <a:xfrm>
              <a:off x="1331640" y="255120"/>
              <a:ext cx="2865338"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第五讲 抑郁障碍的防治</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2176780"/>
            <a:ext cx="11730990" cy="216852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建立良好的心理环境</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意思疗法</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加强自我教育，培养健康心态</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 创造良好的家庭情感氛围</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5. 加强校园文化建设，培养健康情绪</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6950" y="129032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必掌握：学生抑郁情绪的调节方法有哪些？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任意多边形 24"/>
          <p:cNvSpPr/>
          <p:nvPr/>
        </p:nvSpPr>
        <p:spPr>
          <a:xfrm>
            <a:off x="687355" y="2944813"/>
            <a:ext cx="4646645" cy="812006"/>
          </a:xfrm>
          <a:custGeom>
            <a:avLst/>
            <a:gdLst>
              <a:gd name="connsiteX0" fmla="*/ 22969 w 4359339"/>
              <a:gd name="connsiteY0" fmla="*/ 612474 h 812006"/>
              <a:gd name="connsiteX1" fmla="*/ 411202 w 4359339"/>
              <a:gd name="connsiteY1" fmla="*/ 54468 h 812006"/>
              <a:gd name="connsiteX2" fmla="*/ 515452 w 4359339"/>
              <a:gd name="connsiteY2" fmla="*/ 0 h 812006"/>
              <a:gd name="connsiteX3" fmla="*/ 4232120 w 4359339"/>
              <a:gd name="connsiteY3" fmla="*/ 0 h 812006"/>
              <a:gd name="connsiteX4" fmla="*/ 4336371 w 4359339"/>
              <a:gd name="connsiteY4" fmla="*/ 199532 h 812006"/>
              <a:gd name="connsiteX5" fmla="*/ 3948138 w 4359339"/>
              <a:gd name="connsiteY5" fmla="*/ 757538 h 812006"/>
              <a:gd name="connsiteX6" fmla="*/ 3843888 w 4359339"/>
              <a:gd name="connsiteY6" fmla="*/ 812006 h 812006"/>
              <a:gd name="connsiteX7" fmla="*/ 127220 w 4359339"/>
              <a:gd name="connsiteY7" fmla="*/ 812006 h 812006"/>
              <a:gd name="connsiteX8" fmla="*/ 22969 w 4359339"/>
              <a:gd name="connsiteY8" fmla="*/ 612474 h 812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59339" h="812006">
                <a:moveTo>
                  <a:pt x="22969" y="612474"/>
                </a:moveTo>
                <a:lnTo>
                  <a:pt x="411202" y="54468"/>
                </a:lnTo>
                <a:cubicBezTo>
                  <a:pt x="434925" y="20371"/>
                  <a:pt x="473914" y="0"/>
                  <a:pt x="515452" y="0"/>
                </a:cubicBezTo>
                <a:lnTo>
                  <a:pt x="4232120" y="0"/>
                </a:lnTo>
                <a:cubicBezTo>
                  <a:pt x="4334698" y="0"/>
                  <a:pt x="4394955" y="115330"/>
                  <a:pt x="4336371" y="199532"/>
                </a:cubicBezTo>
                <a:lnTo>
                  <a:pt x="3948138" y="757538"/>
                </a:lnTo>
                <a:cubicBezTo>
                  <a:pt x="3924415" y="791635"/>
                  <a:pt x="3885426" y="812006"/>
                  <a:pt x="3843888" y="812006"/>
                </a:cubicBezTo>
                <a:lnTo>
                  <a:pt x="127220" y="812006"/>
                </a:lnTo>
                <a:cubicBezTo>
                  <a:pt x="24642" y="812006"/>
                  <a:pt x="-35615" y="696677"/>
                  <a:pt x="22969" y="612474"/>
                </a:cubicBezTo>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schemeClr val="lt1"/>
              </a:solidFill>
              <a:cs typeface="+mn-ea"/>
              <a:sym typeface="+mn-lt"/>
            </a:endParaRPr>
          </a:p>
        </p:txBody>
      </p:sp>
      <p:sp>
        <p:nvSpPr>
          <p:cNvPr id="4" name="任意多边形 3"/>
          <p:cNvSpPr>
            <a:spLocks noChangeAspect="1"/>
          </p:cNvSpPr>
          <p:nvPr/>
        </p:nvSpPr>
        <p:spPr>
          <a:xfrm>
            <a:off x="10708801" y="3013869"/>
            <a:ext cx="2387600" cy="23876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bg1">
              <a:lumMod val="65000"/>
            </a:schemeClr>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5" name="任意多边形 4"/>
          <p:cNvSpPr>
            <a:spLocks noChangeAspect="1"/>
          </p:cNvSpPr>
          <p:nvPr/>
        </p:nvSpPr>
        <p:spPr>
          <a:xfrm>
            <a:off x="8230548" y="3756819"/>
            <a:ext cx="2362200" cy="23622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6" name="任意多边形 5"/>
          <p:cNvSpPr>
            <a:spLocks noChangeAspect="1"/>
          </p:cNvSpPr>
          <p:nvPr/>
        </p:nvSpPr>
        <p:spPr>
          <a:xfrm>
            <a:off x="8334849" y="4306094"/>
            <a:ext cx="2247900" cy="22479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7" name="任意多边形 6"/>
          <p:cNvSpPr>
            <a:spLocks noChangeAspect="1"/>
          </p:cNvSpPr>
          <p:nvPr/>
        </p:nvSpPr>
        <p:spPr>
          <a:xfrm>
            <a:off x="8859199" y="1116013"/>
            <a:ext cx="2971800" cy="2971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8" name="任意多边形 7"/>
          <p:cNvSpPr>
            <a:spLocks noChangeAspect="1"/>
          </p:cNvSpPr>
          <p:nvPr/>
        </p:nvSpPr>
        <p:spPr>
          <a:xfrm>
            <a:off x="11291249" y="135969"/>
            <a:ext cx="1384300" cy="13843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9" name="任意多边形 8"/>
          <p:cNvSpPr>
            <a:spLocks noChangeAspect="1"/>
          </p:cNvSpPr>
          <p:nvPr/>
        </p:nvSpPr>
        <p:spPr>
          <a:xfrm>
            <a:off x="8878249" y="582613"/>
            <a:ext cx="2933700" cy="29337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0" name="任意多边形 9"/>
          <p:cNvSpPr>
            <a:spLocks noChangeAspect="1"/>
          </p:cNvSpPr>
          <p:nvPr/>
        </p:nvSpPr>
        <p:spPr>
          <a:xfrm>
            <a:off x="7326148" y="408385"/>
            <a:ext cx="1320800" cy="1320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1" name="任意多边形 10"/>
          <p:cNvSpPr>
            <a:spLocks noChangeAspect="1"/>
          </p:cNvSpPr>
          <p:nvPr/>
        </p:nvSpPr>
        <p:spPr>
          <a:xfrm>
            <a:off x="10163649" y="6294438"/>
            <a:ext cx="838200" cy="8382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2" name="任意多边形 11"/>
          <p:cNvSpPr/>
          <p:nvPr/>
        </p:nvSpPr>
        <p:spPr>
          <a:xfrm>
            <a:off x="11089801" y="5683251"/>
            <a:ext cx="1222374" cy="1222374"/>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bg1">
              <a:lumMod val="65000"/>
            </a:schemeClr>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3" name="任意多边形 12"/>
          <p:cNvSpPr>
            <a:spLocks noChangeAspect="1"/>
          </p:cNvSpPr>
          <p:nvPr/>
        </p:nvSpPr>
        <p:spPr>
          <a:xfrm>
            <a:off x="7421634" y="5569826"/>
            <a:ext cx="701200" cy="7012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4" name="任意多边形 13"/>
          <p:cNvSpPr>
            <a:spLocks noChangeAspect="1"/>
          </p:cNvSpPr>
          <p:nvPr/>
        </p:nvSpPr>
        <p:spPr>
          <a:xfrm>
            <a:off x="11220450" y="2944813"/>
            <a:ext cx="2209800" cy="2209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5" name="任意多边形 14"/>
          <p:cNvSpPr>
            <a:spLocks noChangeAspect="1"/>
          </p:cNvSpPr>
          <p:nvPr/>
        </p:nvSpPr>
        <p:spPr>
          <a:xfrm>
            <a:off x="11363800" y="-383144"/>
            <a:ext cx="1397000" cy="13970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6" name="任意多边形 15"/>
          <p:cNvSpPr/>
          <p:nvPr/>
        </p:nvSpPr>
        <p:spPr>
          <a:xfrm>
            <a:off x="11065113" y="4972370"/>
            <a:ext cx="1222374" cy="1222374"/>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20" name="文本框 19"/>
          <p:cNvSpPr txBox="1"/>
          <p:nvPr/>
        </p:nvSpPr>
        <p:spPr>
          <a:xfrm>
            <a:off x="1162502" y="4201140"/>
            <a:ext cx="6447619" cy="1198880"/>
          </a:xfrm>
          <a:prstGeom prst="rect">
            <a:avLst/>
          </a:prstGeom>
          <a:noFill/>
        </p:spPr>
        <p:txBody>
          <a:bodyPr wrap="square" rtlCol="0">
            <a:spAutoFit/>
          </a:bodyPr>
          <a:lstStyle/>
          <a:p>
            <a:r>
              <a:rPr lang="zh-CN" altLang="en-US" sz="7200" dirty="0">
                <a:solidFill>
                  <a:schemeClr val="accent1"/>
                </a:solidFill>
                <a:latin typeface="Adobe 黑体 Std R" panose="020B0400000000000000" pitchFamily="34" charset="-122"/>
                <a:ea typeface="Adobe 黑体 Std R" panose="020B0400000000000000" pitchFamily="34" charset="-122"/>
                <a:cs typeface="+mn-ea"/>
                <a:sym typeface="+mn-lt"/>
              </a:rPr>
              <a:t>自然灾害</a:t>
            </a:r>
            <a:endParaRPr lang="zh-CN" altLang="en-US" sz="7200" dirty="0">
              <a:solidFill>
                <a:schemeClr val="accent1"/>
              </a:solidFill>
              <a:latin typeface="Adobe 黑体 Std R" panose="020B0400000000000000" pitchFamily="34" charset="-122"/>
              <a:ea typeface="Adobe 黑体 Std R" panose="020B0400000000000000" pitchFamily="34" charset="-122"/>
              <a:cs typeface="+mn-ea"/>
              <a:sym typeface="+mn-lt"/>
            </a:endParaRPr>
          </a:p>
        </p:txBody>
      </p:sp>
      <p:sp>
        <p:nvSpPr>
          <p:cNvPr id="26" name="文本框 25"/>
          <p:cNvSpPr txBox="1"/>
          <p:nvPr/>
        </p:nvSpPr>
        <p:spPr>
          <a:xfrm>
            <a:off x="1197440" y="2916188"/>
            <a:ext cx="3546009" cy="1014730"/>
          </a:xfrm>
          <a:prstGeom prst="rect">
            <a:avLst/>
          </a:prstGeom>
          <a:noFill/>
        </p:spPr>
        <p:txBody>
          <a:bodyPr wrap="square" rtlCol="0">
            <a:spAutoFit/>
          </a:bodyPr>
          <a:lstStyle/>
          <a:p>
            <a:r>
              <a:rPr lang="zh-CN" altLang="en-US" sz="6000" dirty="0">
                <a:solidFill>
                  <a:schemeClr val="bg1"/>
                </a:solidFill>
                <a:cs typeface="+mn-ea"/>
                <a:sym typeface="+mn-lt"/>
              </a:rPr>
              <a:t>模块</a:t>
            </a:r>
            <a:r>
              <a:rPr lang="zh-CN" altLang="en-US" sz="6000" dirty="0">
                <a:solidFill>
                  <a:schemeClr val="bg1"/>
                </a:solidFill>
                <a:cs typeface="+mn-ea"/>
                <a:sym typeface="+mn-lt"/>
              </a:rPr>
              <a:t>八</a:t>
            </a:r>
            <a:endParaRPr lang="zh-CN" altLang="en-US" sz="6000"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第一讲 中暑自救</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569095" y="1386807"/>
            <a:ext cx="11054246" cy="2999740"/>
          </a:xfrm>
          <a:prstGeom prst="rect">
            <a:avLst/>
          </a:prstGeom>
          <a:noFill/>
        </p:spPr>
        <p:txBody>
          <a:bodyPr wrap="square" rtlCol="0">
            <a:spAutoFit/>
          </a:bodyPr>
          <a:lstStyle/>
          <a:p>
            <a:pPr indent="457200">
              <a:lnSpc>
                <a:spcPct val="150000"/>
              </a:lnSpc>
            </a:pP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中暑是指长时间暴露在高温环境中或在炎热环境中进行体力活动引起机体体温调节功能紊乱所致的一组临床症候群，以高热、皮肤干燥及中枢神经系统功能紊乱为主要表现。</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人是恒温动物，正常体温一般为37℃左右，要维持体温，人的身体就必须源源不断地产生热量。人体基础代谢、体力劳动及运动，均靠糖、蛋白质及脂肪等能源物质分解代谢供能发热，热量借助皮肤血管扩张、血流加速、排汗、呼吸、排泄等功能，通过辐射、传导、对流、蒸发方式散发。人在气温高、湿度大的环境中，尤其是从事重体力劳动时，若因散热障碍导致热蓄积，则容易发生中暑。</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第一讲 中暑自救</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1852930"/>
            <a:ext cx="11730990" cy="383095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先兆中暑的症状</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在高温的环境下出现头痛、眼花、耳鸣、头晕、口渴、心悸、体温正常或略升高，短时间休息可恢复。</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轻度中暑的症状</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除以上症状外，体温在38℃以上，面色潮红、大汗、血压下降、脉搏增快，经休息后，可恢复正常。</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重度中暑的症状</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重度中暑也称热衰竭，表现为：皮肤凉；过度出汗；恶心、呕吐；瞳孔扩大；腹部或肢体痉挛；脉搏快；常伴有昏厥、昏迷、高热甚至意识丧失。</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发生重度中暑时，应尽速送医院急救，以免引起休克及肾脏衰竭等并发症。但在送往医院之前，需做一些急救处理。</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6950" y="129032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需注意：中暑的症状有哪些？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第一讲 中暑自救</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1852930"/>
            <a:ext cx="11730990" cy="299974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睡眠充足，养足精神</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适当饮水，补充水分</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补充盐分和矿物质</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 健康饮食，增加营养</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5. 穿着合适，以轻薄、色浅为佳</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6. 室内避暑，适度降温</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7. 户外活动携带防暑药品</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6950" y="129032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必学习：如何预防中暑？</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第一讲 中暑自救</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1852930"/>
            <a:ext cx="11730990" cy="466153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1）夏天日长夜短，气温高，人体新陈代谢旺盛，消耗也大，容易感到疲劳。充足的睡眠，可使大脑和身体各系统都得到放松，多喝水也是预防中暑的措施。</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2）中暑初期应迅速到通风阴凉的地方，平卧并解开衣扣，如衣服被汗水湿透应更换，头部可捂上冷毛巾，可用酒精、冷水进行全身擦浴，然后用扇子或电扇加速散热。</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3）轻度中暑可以为患者泼水，以增加降温的效率。或者用冷毛巾湿敷患者，如果可能，将患者移到有冷气设备的地方。</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4）初期与轻度时，患者仍有意识时，可给一些清凉饮料，在补充水分时，可加入少量盐或小苏打水。但千万不可急于补充大量水分，否则，会引起呕吐、腹痛、恶心等症状。</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5）重度中暑时，病人若已失去知觉，可指掐人中、合谷等穴，使其苏醒。若呼吸停止，应立即实施人工呼吸。对于重症中暑病人，必须立即送医院诊治。搬运病人时，应用担架运送，不可使患者步行，同时运送途中要注意，尽可能地用冰袋敷于病人额头、枕后、胸口、肘窝及大腿根部，积极进行物理降温，以保护大脑、心肺等重要脏器。</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6950" y="129032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必掌握：中暑的急救方法有哪些？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第二讲 雪灾自救</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569095" y="1386807"/>
            <a:ext cx="11054246" cy="1337945"/>
          </a:xfrm>
          <a:prstGeom prst="rect">
            <a:avLst/>
          </a:prstGeom>
          <a:noFill/>
        </p:spPr>
        <p:txBody>
          <a:bodyPr wrap="square" rtlCol="0">
            <a:spAutoFit/>
          </a:bodyPr>
          <a:lstStyle/>
          <a:p>
            <a:pPr indent="457200">
              <a:lnSpc>
                <a:spcPct val="150000"/>
              </a:lnSpc>
            </a:pP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雪灾是一种危害严重的自然灾害，在降雪的过程中有时伴有大风，形成暴风雪，给人们的生命和财产带来一定的损失。</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1"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第二讲 防范恐怖主义</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682125" y="1972277"/>
            <a:ext cx="11054246" cy="299974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第一，组织师生迅速远离放射源和污染区。不能迎着风跑，也不能顺着风跑，应尽量往风向的侧面躲。</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第二，迅速用湿毛巾、手帕或衣角捂住口鼻（或佩戴防毒面具和各类防护口罩）。扎好裤脚口、袖口、领口，或用雨衣、塑料布等把暴露的皮肤遮盖住。</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第三，不要乘坐电梯下楼。</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第四，多层楼梯的转角处要有老师引导和维护秩序，防止前后踩踏事故的发生。</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第五，学校或老师迅速报警，并协助警方调查。</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第六，组织自救互救，等待救援队伍。</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681990" y="1256030"/>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四、学校发生核辐射与恐怖袭击事件时的应急避险指南</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第二讲 雪灾自救</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1852930"/>
            <a:ext cx="11730990" cy="466153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雪灾也被称为白灾，是由于长时间大量降雪造成大范围积雪的一种自然灾害。雪灾在我国牧区经常发生，是一种常见的畜牧气象灾害。这些地区的牧场主要是依靠天然草场放牧。因为冬季降雪量过多积雪过厚，雪层维持时间过长，影响正常放牧活动。</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雪灾对畜牧业的危害非常严重，主要是积雪掩盖草场，且积雪的深度过深，雪的密度过大，有时在雪面上还会形成一层冰壳，牲畜难以扒开雪层取食，在牲畜扒冰雪层时冰壳有时还会划破羊和马的蹄腕， 因而造成冻伤，常常造成母畜流产、仔畜成活率低，老弱幼畜饥寒交迫，死亡增多。</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雪灾不仅会对牲畜带来一定的危害，也会给人带来一定的伤害。发生雪灾时，一般风力比较大，且风中还夹有雪花，很容易冻伤人的脸，因此在暴风雪天气里要注意保暖。在路上行走时，要远离树下，避免砸伤。另外，发生暴风雪时尽量减少外出，学生放学时要结伴而行，并且最好手牵手前行，这样既可以防止雪地路滑而摔倒，又可以减少大风带来的危害。</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雪灾也会给人们的生产、生活带来一定的不便。</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6950" y="129032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需注意：雪灾的危害有哪些？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1035086"/>
            <a:chOff x="251900" y="195486"/>
            <a:chExt cx="3164631" cy="753211"/>
          </a:xfrm>
        </p:grpSpPr>
        <p:sp>
          <p:nvSpPr>
            <p:cNvPr id="7" name="矩形 6"/>
            <p:cNvSpPr/>
            <p:nvPr/>
          </p:nvSpPr>
          <p:spPr>
            <a:xfrm>
              <a:off x="1331640" y="255120"/>
              <a:ext cx="2084891" cy="69357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第二讲 雪灾自救</a:t>
              </a:r>
              <a:endParaRPr sz="2800" b="1" kern="0" dirty="0">
                <a:solidFill>
                  <a:schemeClr val="accent1">
                    <a:lumMod val="75000"/>
                  </a:schemeClr>
                </a:solidFill>
                <a:cs typeface="+mn-ea"/>
                <a:sym typeface="+mn-lt"/>
              </a:endParaRPr>
            </a:p>
            <a:p>
              <a:pPr algn="l" defTabSz="913765">
                <a:spcBef>
                  <a:spcPts val="0"/>
                </a:spcBef>
                <a:spcAft>
                  <a:spcPts val="0"/>
                </a:spcAft>
                <a:defRPr/>
              </a:pP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347980" y="2889885"/>
            <a:ext cx="11730990" cy="216852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暴雪来临之前要密切关注气象部门关于暴雪的最新预报、预警信息。暴雪来临前要减少外出活动，特别是尽可能减少车辆外出，并躲避到安全地方。机场、高速公路、火车、轮渡码头都可能会停运或封闭，要及时调整或取消出行计划。</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暴雪来临之前不要待在不结实、不安全的建筑物内，要待在安全的房子内，并做好防寒保暖准备，储备足够的食物和水。</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6950" y="129032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必学习：防治雪灾的措施有哪些？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
        <p:nvSpPr>
          <p:cNvPr id="16" name="文本框 15"/>
          <p:cNvSpPr txBox="1"/>
          <p:nvPr/>
        </p:nvSpPr>
        <p:spPr>
          <a:xfrm>
            <a:off x="681990" y="2113280"/>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一、雪灾前</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1035086"/>
            <a:chOff x="251900" y="195486"/>
            <a:chExt cx="3164631" cy="753211"/>
          </a:xfrm>
        </p:grpSpPr>
        <p:sp>
          <p:nvSpPr>
            <p:cNvPr id="7" name="矩形 6"/>
            <p:cNvSpPr/>
            <p:nvPr/>
          </p:nvSpPr>
          <p:spPr>
            <a:xfrm>
              <a:off x="1331640" y="255120"/>
              <a:ext cx="2084891" cy="69357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第二讲 雪灾自救</a:t>
              </a:r>
              <a:endParaRPr sz="2800" b="1" kern="0" dirty="0">
                <a:solidFill>
                  <a:schemeClr val="accent1">
                    <a:lumMod val="75000"/>
                  </a:schemeClr>
                </a:solidFill>
                <a:cs typeface="+mn-ea"/>
                <a:sym typeface="+mn-lt"/>
              </a:endParaRPr>
            </a:p>
            <a:p>
              <a:pPr algn="l" defTabSz="913765">
                <a:spcBef>
                  <a:spcPts val="0"/>
                </a:spcBef>
                <a:spcAft>
                  <a:spcPts val="0"/>
                </a:spcAft>
                <a:defRPr/>
              </a:pP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347980" y="2016760"/>
            <a:ext cx="11730990" cy="258445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面对突如其来的暴风雪，人们往往会没有心理准备。这时人们应尽量待在室内，不要外出。</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暴风雪发生时，如果你正在外面行走，这时你要学会自我救助。暴风雪发生以后，要迅速赶回家中，如果不能立刻赶回家，自己首先要冷静，要远离广告牌、临时搭建物和老树等处，避免砸伤。路过桥下、屋檐等处时，要小心观察或绕道通过，以免因冰凌融化脱落伤人。</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如果你正在机动车上，可以给机动车的轮胎少量放气，这样是为了增加轮胎与路面的摩擦力，减少因雪天路滑而发生交通事故。并且这时要听从交通民警指挥，服从交通疏导安排。</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16" name="文本框 15"/>
          <p:cNvSpPr txBox="1"/>
          <p:nvPr/>
        </p:nvSpPr>
        <p:spPr>
          <a:xfrm>
            <a:off x="681990" y="1240155"/>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二、雪灾进行时</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1035086"/>
            <a:chOff x="251900" y="195486"/>
            <a:chExt cx="3164631" cy="753211"/>
          </a:xfrm>
        </p:grpSpPr>
        <p:sp>
          <p:nvSpPr>
            <p:cNvPr id="7" name="矩形 6"/>
            <p:cNvSpPr/>
            <p:nvPr/>
          </p:nvSpPr>
          <p:spPr>
            <a:xfrm>
              <a:off x="1331640" y="255120"/>
              <a:ext cx="2084891" cy="69357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第二讲 雪灾自救</a:t>
              </a:r>
              <a:endParaRPr sz="2800" b="1" kern="0" dirty="0">
                <a:solidFill>
                  <a:schemeClr val="accent1">
                    <a:lumMod val="75000"/>
                  </a:schemeClr>
                </a:solidFill>
                <a:cs typeface="+mn-ea"/>
                <a:sym typeface="+mn-lt"/>
              </a:endParaRPr>
            </a:p>
            <a:p>
              <a:pPr algn="l" defTabSz="913765">
                <a:spcBef>
                  <a:spcPts val="0"/>
                </a:spcBef>
                <a:spcAft>
                  <a:spcPts val="0"/>
                </a:spcAft>
                <a:defRPr/>
              </a:pP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347980" y="2016760"/>
            <a:ext cx="11730990" cy="299974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在雪灾发生后，我们要积极采取一些防范措施来减少雪灾对我们的危害。</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暴雪天气最容易损毁道路，引起交通事故，威胁到人的生命。因此交通部门要加强对道路的巡查工作，并将受毁道路及时修复。出现暴雪天气时，如果你所在地区的电力、通信等部门出现一些事故，要及时报告相关部门，这样方便他们迅速处理。</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暴雪发生以后出门在外，要注意防滑保暖。面对暴雪天气，出门上路时要选择防滑性能好的鞋，不宜穿高跟鞋或硬塑料底的鞋，这些鞋容易摔倒并引起骨折；要做好防寒，千万不要站着不动，否则会发生冻伤，要经常搓搓手做好保暖，并尽快回到安全的地方；车辆外出时，应采取必要的防滑措施，给车辆安装防滑链。</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16" name="文本框 15"/>
          <p:cNvSpPr txBox="1"/>
          <p:nvPr/>
        </p:nvSpPr>
        <p:spPr>
          <a:xfrm>
            <a:off x="681990" y="1240155"/>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三、雪灾后</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1035086"/>
            <a:chOff x="251900" y="195486"/>
            <a:chExt cx="3164631" cy="753211"/>
          </a:xfrm>
        </p:grpSpPr>
        <p:sp>
          <p:nvSpPr>
            <p:cNvPr id="7" name="矩形 6"/>
            <p:cNvSpPr/>
            <p:nvPr/>
          </p:nvSpPr>
          <p:spPr>
            <a:xfrm>
              <a:off x="1331640" y="255120"/>
              <a:ext cx="2084891" cy="69357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第二讲 雪灾自救</a:t>
              </a:r>
              <a:endParaRPr sz="2800" b="1" kern="0" dirty="0">
                <a:solidFill>
                  <a:schemeClr val="accent1">
                    <a:lumMod val="75000"/>
                  </a:schemeClr>
                </a:solidFill>
                <a:cs typeface="+mn-ea"/>
                <a:sym typeface="+mn-lt"/>
              </a:endParaRPr>
            </a:p>
            <a:p>
              <a:pPr algn="l" defTabSz="913765">
                <a:spcBef>
                  <a:spcPts val="0"/>
                </a:spcBef>
                <a:spcAft>
                  <a:spcPts val="0"/>
                </a:spcAft>
                <a:defRPr/>
              </a:pP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347980" y="2889885"/>
            <a:ext cx="11730990" cy="299974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雪盲”又称“日光眼炎”，是阳光中的紫外线经雪地表面的强烈反射对眼部所造成的伤害。持续降雪以后，人们长时间在雪天里行走或者工作，就有可能引起雪盲症。雪盲症的主要症状有：眼红痛、怕光、流泪、异物感、眼睑痉挛、视物不清等症状；经久暴露于紫外线者可见眼前黑影，暂时严重影响视力，因此误认为“盲”。</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大雪天在外工作或玩耍需要警惕发生“雪盲”，在雪灾发生时雪盲症的患者会增多，因此在雪灾过后要注意保护眼睛。为防止雪面反射的强光造成“雪盲”，建议长时间与积雪打交道的人员在外出时，应戴上防护墨镜。</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若发生“雪盲”，首先用冷开水或眼药水清洗眼睛，然后用眼罩或干净手帕、纱布等轻轻敷住眼睛，尽量闭眼休息。“雪盲”症状通常需要5 ～ 7 天才会消除。</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6950" y="129032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必掌握：应对雪灾的急救常识有哪些？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
        <p:nvSpPr>
          <p:cNvPr id="16" name="文本框 15"/>
          <p:cNvSpPr txBox="1"/>
          <p:nvPr/>
        </p:nvSpPr>
        <p:spPr>
          <a:xfrm>
            <a:off x="681990" y="2113280"/>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一、“雪盲”症的急救方法</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1035086"/>
            <a:chOff x="251900" y="195486"/>
            <a:chExt cx="3164631" cy="753211"/>
          </a:xfrm>
        </p:grpSpPr>
        <p:sp>
          <p:nvSpPr>
            <p:cNvPr id="7" name="矩形 6"/>
            <p:cNvSpPr/>
            <p:nvPr/>
          </p:nvSpPr>
          <p:spPr>
            <a:xfrm>
              <a:off x="1331640" y="255120"/>
              <a:ext cx="2084891" cy="69357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第二讲 雪灾自救</a:t>
              </a:r>
              <a:endParaRPr sz="2800" b="1" kern="0" dirty="0">
                <a:solidFill>
                  <a:schemeClr val="accent1">
                    <a:lumMod val="75000"/>
                  </a:schemeClr>
                </a:solidFill>
                <a:cs typeface="+mn-ea"/>
                <a:sym typeface="+mn-lt"/>
              </a:endParaRPr>
            </a:p>
            <a:p>
              <a:pPr algn="l" defTabSz="913765">
                <a:spcBef>
                  <a:spcPts val="0"/>
                </a:spcBef>
                <a:spcAft>
                  <a:spcPts val="0"/>
                </a:spcAft>
                <a:defRPr/>
              </a:pP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347980" y="2228850"/>
            <a:ext cx="11730990" cy="383095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处理冻伤的最基本救治手段就是复温。首先要及时脱离低温环境和冰冻物体，应尽快将患者移往温暖的地方去，并慢慢地温暖患处。</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为冻伤者复温时可用皮肤对皮肤的传热方式来温暖患处，也可以用温水将患处浸入其中，冻伤的耳鼻或脸，可用温毛巾覆盖，水温以伤者能接受为宜，然后慢慢升高。如果在1 小时内患处已恢复血色及感觉，即可停止加温的急救动作。需要注意的是：在进行温暖急救时，不要用火烘烤冻伤部位。</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其次，在救助的过程中可以抬高患处，这样可以有效减轻伤者的肿痛。伤者患处恢复到一定程度以后，可以纱布或软质的衣物包裹或轻盖患部。这时需要注意的是：尽量不要摩擦或按摩患处，也不要用辐射的热量温暖患处。温暖后的患处不宜再暴露于寒冷中，刚刚解冻的脚也不要再到雪地里行走。在急救的过程中，遇到呼吸心跳骤停者，可施行心脏按压和人工呼吸。</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16" name="文本框 15"/>
          <p:cNvSpPr txBox="1"/>
          <p:nvPr/>
        </p:nvSpPr>
        <p:spPr>
          <a:xfrm>
            <a:off x="681990" y="1452245"/>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二、治疗野外冻伤的方法</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1035086"/>
            <a:chOff x="251900" y="195486"/>
            <a:chExt cx="3164631" cy="753211"/>
          </a:xfrm>
        </p:grpSpPr>
        <p:sp>
          <p:nvSpPr>
            <p:cNvPr id="7" name="矩形 6"/>
            <p:cNvSpPr/>
            <p:nvPr/>
          </p:nvSpPr>
          <p:spPr>
            <a:xfrm>
              <a:off x="1331640" y="255120"/>
              <a:ext cx="2084891" cy="69357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第二讲 雪灾自救</a:t>
              </a:r>
              <a:endParaRPr sz="2800" b="1" kern="0" dirty="0">
                <a:solidFill>
                  <a:schemeClr val="accent1">
                    <a:lumMod val="75000"/>
                  </a:schemeClr>
                </a:solidFill>
                <a:cs typeface="+mn-ea"/>
                <a:sym typeface="+mn-lt"/>
              </a:endParaRPr>
            </a:p>
            <a:p>
              <a:pPr algn="l" defTabSz="913765">
                <a:spcBef>
                  <a:spcPts val="0"/>
                </a:spcBef>
                <a:spcAft>
                  <a:spcPts val="0"/>
                </a:spcAft>
                <a:defRPr/>
              </a:pP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347980" y="2228850"/>
            <a:ext cx="11730990" cy="383095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雪灾时最容易发生骨折。因为雪天路滑，很多人会摔倒而引起骨折。</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骨折病人的典型表现是伤后出现局部变形、肢体等出现异常运动、移动肢体时可听到骨擦音，此外，伤口剧痛，局部肿胀、淤血，伤后出现运动障碍。对于骨折者或怀疑是骨折者均应现场按骨折处理。</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发现有人骨折时，最好帮其把断骨复位，断肢摆直。这一过程会给伤者带来极大的疼痛，所以还是要根据实际情况进行。如果伤员已经昏迷，可以直接完成，如果疼痛难忍，就不要动受伤的部位。板、木棍、树枝、书本等，所选用材料要长于骨折处上下关节，进行固定。固定的松紧要合适，不能太紧或太松。固定时可紧贴皮肤垫上棉花、毛巾等松软物，外以固定材料固定，以细布条捆扎。</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对于不能及时得到医护人员救助的伤者，要积极主动地寻求减缓病情的方法。此时可比照对称的另一肢，将断骨牵引复位，再加以固定包扎。这时如果需要夹板，可以利用各种树木的枝条、折叠的报纸等。</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16" name="文本框 15"/>
          <p:cNvSpPr txBox="1"/>
          <p:nvPr/>
        </p:nvSpPr>
        <p:spPr>
          <a:xfrm>
            <a:off x="681990" y="1452245"/>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三、骨折的处理办法</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第三讲 风灾自救</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569095" y="1386807"/>
            <a:ext cx="11054246" cy="1337945"/>
          </a:xfrm>
          <a:prstGeom prst="rect">
            <a:avLst/>
          </a:prstGeom>
          <a:noFill/>
        </p:spPr>
        <p:txBody>
          <a:bodyPr wrap="square" rtlCol="0">
            <a:spAutoFit/>
          </a:bodyPr>
          <a:lstStyle/>
          <a:p>
            <a:pPr indent="457200">
              <a:lnSpc>
                <a:spcPct val="150000"/>
              </a:lnSpc>
            </a:pP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风对人类的生活具有很大影响，它可以用来发电，帮助致冷和传授植物花粉。但是，当风速和风力超过一定限度时，也会给人类带来巨大灾难。</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第三讲 风灾自救</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1852930"/>
            <a:ext cx="11730990" cy="507746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风灾的常见类型有暴风（台风）、龙卷风、飓风三种。</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台风</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台风指中心附近最大风力12 级或以上（风速32.7m/s 或以上）的风。台风作为一种强烈旋转的空气涡旋，在北半球作逆时针旋转，在南半球作顺时针旋转，常常带来狂风暴雨和强烈的风暴潮，是一种极其严重的自然灾害。</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龙卷风</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龙卷风是指风力极强而范围不大的旋风，系自积雨云中下伸的漏斗状云体，形状像一个大漏斗，轴线一般垂直于地面。在发展的后期，因上下层风速相差较大，可成倾斜状或弯曲状。龙卷风登陆时，能把大树连根拔起，毁坏各种建筑物和农作物，甚至把人、畜生一并卷起。在海洋上，可以把海水吸到空中，形成水柱。这种风范围小，但造成的灾情却很严重。</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飓风</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飓风是指发生在大西洋西部的热带空气旋涡，是一种极强烈的风暴，相当于西太平洋上的台风，平均风速大于32.7m/s。</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6950" y="129032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需注意：风灾常见的类型有哪些？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第三讲 风灾自救</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1852930"/>
            <a:ext cx="11730990" cy="507746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风灾是一种极端天气现象，要采取措施积极应对，加以防护，尽量减少风灾造成的人</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员伤亡和财产损失。</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风灾的基本防范</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1）加固堤防和各种危险建筑设施，特别是在台风季节到来之前，应全面检查安全设施，消除各种隐患，保证平安度过台风期。</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2）积极开展植树造林，兴修水利，改善生态环境及气象条件，增强综合抗风灾的能力。大面积种植防风林，以减轻台风等的破坏力。</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城市居民防范风灾的措施</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1）气象台根据台风可能产生的影响， 在预报时应采用“消息”“警报”和“紧急警报”三种形式向社会发布；同时，按台风可能造成的影响程度，从轻到重向社会发布蓝、黄、橙、红四色台风预警信号。公众应密切关注媒体有关台风的报道，及时采取预防措施。</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2）台风来临前，应准备好手电筒、收音机、食物、饮用水及常用药品等。</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6950" y="129032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必学习：风灾的防范措施有哪些？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任意多边形 23"/>
          <p:cNvSpPr/>
          <p:nvPr/>
        </p:nvSpPr>
        <p:spPr>
          <a:xfrm>
            <a:off x="5246303" y="385050"/>
            <a:ext cx="6374197" cy="1384300"/>
          </a:xfrm>
          <a:custGeom>
            <a:avLst/>
            <a:gdLst>
              <a:gd name="connsiteX0" fmla="*/ 692150 w 6374197"/>
              <a:gd name="connsiteY0" fmla="*/ 0 h 1384300"/>
              <a:gd name="connsiteX1" fmla="*/ 731115 w 6374197"/>
              <a:gd name="connsiteY1" fmla="*/ 16132 h 1384300"/>
              <a:gd name="connsiteX2" fmla="*/ 886210 w 6374197"/>
              <a:gd name="connsiteY2" fmla="*/ 171227 h 1384300"/>
              <a:gd name="connsiteX3" fmla="*/ 886210 w 6374197"/>
              <a:gd name="connsiteY3" fmla="*/ 141222 h 1384300"/>
              <a:gd name="connsiteX4" fmla="*/ 6374197 w 6374197"/>
              <a:gd name="connsiteY4" fmla="*/ 141222 h 1384300"/>
              <a:gd name="connsiteX5" fmla="*/ 6374197 w 6374197"/>
              <a:gd name="connsiteY5" fmla="*/ 1214405 h 1384300"/>
              <a:gd name="connsiteX6" fmla="*/ 886210 w 6374197"/>
              <a:gd name="connsiteY6" fmla="*/ 1214405 h 1384300"/>
              <a:gd name="connsiteX7" fmla="*/ 886210 w 6374197"/>
              <a:gd name="connsiteY7" fmla="*/ 1213074 h 1384300"/>
              <a:gd name="connsiteX8" fmla="*/ 731115 w 6374197"/>
              <a:gd name="connsiteY8" fmla="*/ 1368169 h 1384300"/>
              <a:gd name="connsiteX9" fmla="*/ 653185 w 6374197"/>
              <a:gd name="connsiteY9" fmla="*/ 1368169 h 1384300"/>
              <a:gd name="connsiteX10" fmla="*/ 16131 w 6374197"/>
              <a:gd name="connsiteY10" fmla="*/ 731115 h 1384300"/>
              <a:gd name="connsiteX11" fmla="*/ 16131 w 6374197"/>
              <a:gd name="connsiteY11" fmla="*/ 653185 h 1384300"/>
              <a:gd name="connsiteX12" fmla="*/ 653185 w 6374197"/>
              <a:gd name="connsiteY12" fmla="*/ 16132 h 1384300"/>
              <a:gd name="connsiteX13" fmla="*/ 692150 w 6374197"/>
              <a:gd name="connsiteY13" fmla="*/ 0 h 138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374197" h="1384300">
                <a:moveTo>
                  <a:pt x="692150" y="0"/>
                </a:moveTo>
                <a:cubicBezTo>
                  <a:pt x="706255" y="0"/>
                  <a:pt x="720361" y="5377"/>
                  <a:pt x="731115" y="16132"/>
                </a:cubicBezTo>
                <a:lnTo>
                  <a:pt x="886210" y="171227"/>
                </a:lnTo>
                <a:lnTo>
                  <a:pt x="886210" y="141222"/>
                </a:lnTo>
                <a:lnTo>
                  <a:pt x="6374197" y="141222"/>
                </a:lnTo>
                <a:lnTo>
                  <a:pt x="6374197" y="1214405"/>
                </a:lnTo>
                <a:lnTo>
                  <a:pt x="886210" y="1214405"/>
                </a:lnTo>
                <a:lnTo>
                  <a:pt x="886210" y="1213074"/>
                </a:lnTo>
                <a:lnTo>
                  <a:pt x="731115" y="1368169"/>
                </a:lnTo>
                <a:cubicBezTo>
                  <a:pt x="709606" y="1389677"/>
                  <a:pt x="674694" y="1389677"/>
                  <a:pt x="653185" y="1368169"/>
                </a:cubicBezTo>
                <a:lnTo>
                  <a:pt x="16131" y="731115"/>
                </a:lnTo>
                <a:cubicBezTo>
                  <a:pt x="-5377" y="709607"/>
                  <a:pt x="-5377" y="674694"/>
                  <a:pt x="16131" y="653185"/>
                </a:cubicBezTo>
                <a:lnTo>
                  <a:pt x="653185" y="16132"/>
                </a:lnTo>
                <a:cubicBezTo>
                  <a:pt x="663940" y="5377"/>
                  <a:pt x="678045" y="0"/>
                  <a:pt x="692150" y="0"/>
                </a:cubicBezTo>
                <a:close/>
              </a:path>
            </a:pathLst>
          </a:cu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0" scaled="1"/>
            <a:tileRect/>
          </a:gradFill>
          <a:ln w="15875">
            <a:noFill/>
          </a:ln>
          <a:effectLst/>
        </p:spPr>
        <p:txBody>
          <a:bodyPr vert="horz" wrap="square" lIns="68580" tIns="34290" rIns="68580" bIns="34290" numCol="1" anchor="t" anchorCtr="0" compatLnSpc="1"/>
          <a:lstStyle/>
          <a:p>
            <a:endParaRPr lang="zh-CN" altLang="en-US" dirty="0">
              <a:solidFill>
                <a:srgbClr val="005A9E"/>
              </a:solidFill>
              <a:cs typeface="+mn-ea"/>
              <a:sym typeface="+mn-lt"/>
            </a:endParaRPr>
          </a:p>
        </p:txBody>
      </p:sp>
      <p:sp>
        <p:nvSpPr>
          <p:cNvPr id="25" name="任意多边形 24"/>
          <p:cNvSpPr/>
          <p:nvPr/>
        </p:nvSpPr>
        <p:spPr>
          <a:xfrm>
            <a:off x="5246303" y="2034111"/>
            <a:ext cx="6374197" cy="1384300"/>
          </a:xfrm>
          <a:custGeom>
            <a:avLst/>
            <a:gdLst>
              <a:gd name="connsiteX0" fmla="*/ 692150 w 6374197"/>
              <a:gd name="connsiteY0" fmla="*/ 0 h 1384300"/>
              <a:gd name="connsiteX1" fmla="*/ 731115 w 6374197"/>
              <a:gd name="connsiteY1" fmla="*/ 16132 h 1384300"/>
              <a:gd name="connsiteX2" fmla="*/ 886210 w 6374197"/>
              <a:gd name="connsiteY2" fmla="*/ 171227 h 1384300"/>
              <a:gd name="connsiteX3" fmla="*/ 886210 w 6374197"/>
              <a:gd name="connsiteY3" fmla="*/ 124602 h 1384300"/>
              <a:gd name="connsiteX4" fmla="*/ 6374197 w 6374197"/>
              <a:gd name="connsiteY4" fmla="*/ 124602 h 1384300"/>
              <a:gd name="connsiteX5" fmla="*/ 6374197 w 6374197"/>
              <a:gd name="connsiteY5" fmla="*/ 1197785 h 1384300"/>
              <a:gd name="connsiteX6" fmla="*/ 901499 w 6374197"/>
              <a:gd name="connsiteY6" fmla="*/ 1197785 h 1384300"/>
              <a:gd name="connsiteX7" fmla="*/ 731115 w 6374197"/>
              <a:gd name="connsiteY7" fmla="*/ 1368169 h 1384300"/>
              <a:gd name="connsiteX8" fmla="*/ 653185 w 6374197"/>
              <a:gd name="connsiteY8" fmla="*/ 1368169 h 1384300"/>
              <a:gd name="connsiteX9" fmla="*/ 16131 w 6374197"/>
              <a:gd name="connsiteY9" fmla="*/ 731115 h 1384300"/>
              <a:gd name="connsiteX10" fmla="*/ 16131 w 6374197"/>
              <a:gd name="connsiteY10" fmla="*/ 653185 h 1384300"/>
              <a:gd name="connsiteX11" fmla="*/ 653185 w 6374197"/>
              <a:gd name="connsiteY11" fmla="*/ 16132 h 1384300"/>
              <a:gd name="connsiteX12" fmla="*/ 692150 w 6374197"/>
              <a:gd name="connsiteY12" fmla="*/ 0 h 138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74197" h="1384300">
                <a:moveTo>
                  <a:pt x="692150" y="0"/>
                </a:moveTo>
                <a:cubicBezTo>
                  <a:pt x="706255" y="0"/>
                  <a:pt x="720361" y="5377"/>
                  <a:pt x="731115" y="16132"/>
                </a:cubicBezTo>
                <a:lnTo>
                  <a:pt x="886210" y="171227"/>
                </a:lnTo>
                <a:lnTo>
                  <a:pt x="886210" y="124602"/>
                </a:lnTo>
                <a:lnTo>
                  <a:pt x="6374197" y="124602"/>
                </a:lnTo>
                <a:lnTo>
                  <a:pt x="6374197" y="1197785"/>
                </a:lnTo>
                <a:lnTo>
                  <a:pt x="901499" y="1197785"/>
                </a:lnTo>
                <a:lnTo>
                  <a:pt x="731115" y="1368169"/>
                </a:lnTo>
                <a:cubicBezTo>
                  <a:pt x="709606" y="1389677"/>
                  <a:pt x="674694" y="1389677"/>
                  <a:pt x="653185" y="1368169"/>
                </a:cubicBezTo>
                <a:lnTo>
                  <a:pt x="16131" y="731115"/>
                </a:lnTo>
                <a:cubicBezTo>
                  <a:pt x="-5377" y="709607"/>
                  <a:pt x="-5377" y="674694"/>
                  <a:pt x="16131" y="653185"/>
                </a:cubicBezTo>
                <a:lnTo>
                  <a:pt x="653185" y="16132"/>
                </a:lnTo>
                <a:cubicBezTo>
                  <a:pt x="663940" y="5377"/>
                  <a:pt x="678045" y="0"/>
                  <a:pt x="692150" y="0"/>
                </a:cubicBezTo>
                <a:close/>
              </a:path>
            </a:pathLst>
          </a:cu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0" scaled="1"/>
            <a:tileRect/>
          </a:gradFill>
          <a:ln w="15875">
            <a:noFill/>
          </a:ln>
          <a:effectLst/>
        </p:spPr>
        <p:txBody>
          <a:bodyPr vert="horz" wrap="square" lIns="68580" tIns="34290" rIns="68580" bIns="34290" numCol="1" anchor="t" anchorCtr="0" compatLnSpc="1"/>
          <a:lstStyle/>
          <a:p>
            <a:endParaRPr lang="zh-CN" altLang="en-US" dirty="0">
              <a:solidFill>
                <a:srgbClr val="005A9E"/>
              </a:solidFill>
              <a:cs typeface="+mn-ea"/>
              <a:sym typeface="+mn-lt"/>
            </a:endParaRPr>
          </a:p>
        </p:txBody>
      </p:sp>
      <p:sp>
        <p:nvSpPr>
          <p:cNvPr id="29" name="任意多边形 28"/>
          <p:cNvSpPr/>
          <p:nvPr/>
        </p:nvSpPr>
        <p:spPr>
          <a:xfrm>
            <a:off x="5246303" y="3692325"/>
            <a:ext cx="6374197" cy="1384300"/>
          </a:xfrm>
          <a:custGeom>
            <a:avLst/>
            <a:gdLst>
              <a:gd name="connsiteX0" fmla="*/ 692150 w 6374197"/>
              <a:gd name="connsiteY0" fmla="*/ 0 h 1384300"/>
              <a:gd name="connsiteX1" fmla="*/ 731115 w 6374197"/>
              <a:gd name="connsiteY1" fmla="*/ 16132 h 1384300"/>
              <a:gd name="connsiteX2" fmla="*/ 886210 w 6374197"/>
              <a:gd name="connsiteY2" fmla="*/ 171227 h 1384300"/>
              <a:gd name="connsiteX3" fmla="*/ 886210 w 6374197"/>
              <a:gd name="connsiteY3" fmla="*/ 140080 h 1384300"/>
              <a:gd name="connsiteX4" fmla="*/ 6374197 w 6374197"/>
              <a:gd name="connsiteY4" fmla="*/ 140080 h 1384300"/>
              <a:gd name="connsiteX5" fmla="*/ 6374197 w 6374197"/>
              <a:gd name="connsiteY5" fmla="*/ 1213263 h 1384300"/>
              <a:gd name="connsiteX6" fmla="*/ 886210 w 6374197"/>
              <a:gd name="connsiteY6" fmla="*/ 1213263 h 1384300"/>
              <a:gd name="connsiteX7" fmla="*/ 886210 w 6374197"/>
              <a:gd name="connsiteY7" fmla="*/ 1213074 h 1384300"/>
              <a:gd name="connsiteX8" fmla="*/ 731115 w 6374197"/>
              <a:gd name="connsiteY8" fmla="*/ 1368169 h 1384300"/>
              <a:gd name="connsiteX9" fmla="*/ 653185 w 6374197"/>
              <a:gd name="connsiteY9" fmla="*/ 1368169 h 1384300"/>
              <a:gd name="connsiteX10" fmla="*/ 16131 w 6374197"/>
              <a:gd name="connsiteY10" fmla="*/ 731116 h 1384300"/>
              <a:gd name="connsiteX11" fmla="*/ 16131 w 6374197"/>
              <a:gd name="connsiteY11" fmla="*/ 653185 h 1384300"/>
              <a:gd name="connsiteX12" fmla="*/ 653185 w 6374197"/>
              <a:gd name="connsiteY12" fmla="*/ 16132 h 1384300"/>
              <a:gd name="connsiteX13" fmla="*/ 692150 w 6374197"/>
              <a:gd name="connsiteY13" fmla="*/ 0 h 138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374197" h="1384300">
                <a:moveTo>
                  <a:pt x="692150" y="0"/>
                </a:moveTo>
                <a:cubicBezTo>
                  <a:pt x="706255" y="0"/>
                  <a:pt x="720361" y="5377"/>
                  <a:pt x="731115" y="16132"/>
                </a:cubicBezTo>
                <a:lnTo>
                  <a:pt x="886210" y="171227"/>
                </a:lnTo>
                <a:lnTo>
                  <a:pt x="886210" y="140080"/>
                </a:lnTo>
                <a:lnTo>
                  <a:pt x="6374197" y="140080"/>
                </a:lnTo>
                <a:lnTo>
                  <a:pt x="6374197" y="1213263"/>
                </a:lnTo>
                <a:lnTo>
                  <a:pt x="886210" y="1213263"/>
                </a:lnTo>
                <a:lnTo>
                  <a:pt x="886210" y="1213074"/>
                </a:lnTo>
                <a:lnTo>
                  <a:pt x="731115" y="1368169"/>
                </a:lnTo>
                <a:cubicBezTo>
                  <a:pt x="709606" y="1389677"/>
                  <a:pt x="674694" y="1389677"/>
                  <a:pt x="653185" y="1368169"/>
                </a:cubicBezTo>
                <a:lnTo>
                  <a:pt x="16131" y="731116"/>
                </a:lnTo>
                <a:cubicBezTo>
                  <a:pt x="-5377" y="709607"/>
                  <a:pt x="-5377" y="674694"/>
                  <a:pt x="16131" y="653185"/>
                </a:cubicBezTo>
                <a:lnTo>
                  <a:pt x="653185" y="16132"/>
                </a:lnTo>
                <a:cubicBezTo>
                  <a:pt x="663940" y="5377"/>
                  <a:pt x="678045" y="0"/>
                  <a:pt x="692150" y="0"/>
                </a:cubicBezTo>
                <a:close/>
              </a:path>
            </a:pathLst>
          </a:cu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0" scaled="1"/>
            <a:tileRect/>
          </a:gradFill>
          <a:ln w="15875">
            <a:noFill/>
          </a:ln>
          <a:effectLst/>
        </p:spPr>
        <p:txBody>
          <a:bodyPr vert="horz" wrap="square" lIns="68580" tIns="34290" rIns="68580" bIns="34290" numCol="1" anchor="t" anchorCtr="0" compatLnSpc="1"/>
          <a:lstStyle/>
          <a:p>
            <a:endParaRPr lang="zh-CN" altLang="en-US" dirty="0">
              <a:solidFill>
                <a:srgbClr val="005A9E"/>
              </a:solidFill>
              <a:cs typeface="+mn-ea"/>
              <a:sym typeface="+mn-lt"/>
            </a:endParaRPr>
          </a:p>
        </p:txBody>
      </p:sp>
      <p:sp>
        <p:nvSpPr>
          <p:cNvPr id="28" name="任意多边形 27"/>
          <p:cNvSpPr/>
          <p:nvPr/>
        </p:nvSpPr>
        <p:spPr>
          <a:xfrm>
            <a:off x="5246302" y="5350537"/>
            <a:ext cx="6374196" cy="1384300"/>
          </a:xfrm>
          <a:custGeom>
            <a:avLst/>
            <a:gdLst>
              <a:gd name="connsiteX0" fmla="*/ 692150 w 6374196"/>
              <a:gd name="connsiteY0" fmla="*/ 0 h 1384300"/>
              <a:gd name="connsiteX1" fmla="*/ 731115 w 6374196"/>
              <a:gd name="connsiteY1" fmla="*/ 16132 h 1384300"/>
              <a:gd name="connsiteX2" fmla="*/ 886209 w 6374196"/>
              <a:gd name="connsiteY2" fmla="*/ 171226 h 1384300"/>
              <a:gd name="connsiteX3" fmla="*/ 886209 w 6374196"/>
              <a:gd name="connsiteY3" fmla="*/ 99300 h 1384300"/>
              <a:gd name="connsiteX4" fmla="*/ 6374196 w 6374196"/>
              <a:gd name="connsiteY4" fmla="*/ 99300 h 1384300"/>
              <a:gd name="connsiteX5" fmla="*/ 6374196 w 6374196"/>
              <a:gd name="connsiteY5" fmla="*/ 1172483 h 1384300"/>
              <a:gd name="connsiteX6" fmla="*/ 926801 w 6374196"/>
              <a:gd name="connsiteY6" fmla="*/ 1172483 h 1384300"/>
              <a:gd name="connsiteX7" fmla="*/ 731115 w 6374196"/>
              <a:gd name="connsiteY7" fmla="*/ 1368169 h 1384300"/>
              <a:gd name="connsiteX8" fmla="*/ 653185 w 6374196"/>
              <a:gd name="connsiteY8" fmla="*/ 1368169 h 1384300"/>
              <a:gd name="connsiteX9" fmla="*/ 16131 w 6374196"/>
              <a:gd name="connsiteY9" fmla="*/ 731116 h 1384300"/>
              <a:gd name="connsiteX10" fmla="*/ 16131 w 6374196"/>
              <a:gd name="connsiteY10" fmla="*/ 653185 h 1384300"/>
              <a:gd name="connsiteX11" fmla="*/ 653185 w 6374196"/>
              <a:gd name="connsiteY11" fmla="*/ 16132 h 1384300"/>
              <a:gd name="connsiteX12" fmla="*/ 692150 w 6374196"/>
              <a:gd name="connsiteY12" fmla="*/ 0 h 138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74196" h="1384300">
                <a:moveTo>
                  <a:pt x="692150" y="0"/>
                </a:moveTo>
                <a:cubicBezTo>
                  <a:pt x="706255" y="0"/>
                  <a:pt x="720361" y="5377"/>
                  <a:pt x="731115" y="16132"/>
                </a:cubicBezTo>
                <a:lnTo>
                  <a:pt x="886209" y="171226"/>
                </a:lnTo>
                <a:lnTo>
                  <a:pt x="886209" y="99300"/>
                </a:lnTo>
                <a:lnTo>
                  <a:pt x="6374196" y="99300"/>
                </a:lnTo>
                <a:lnTo>
                  <a:pt x="6374196" y="1172483"/>
                </a:lnTo>
                <a:lnTo>
                  <a:pt x="926801" y="1172483"/>
                </a:lnTo>
                <a:lnTo>
                  <a:pt x="731115" y="1368169"/>
                </a:lnTo>
                <a:cubicBezTo>
                  <a:pt x="709606" y="1389677"/>
                  <a:pt x="674694" y="1389677"/>
                  <a:pt x="653185" y="1368169"/>
                </a:cubicBezTo>
                <a:lnTo>
                  <a:pt x="16131" y="731116"/>
                </a:lnTo>
                <a:cubicBezTo>
                  <a:pt x="-5377" y="709607"/>
                  <a:pt x="-5377" y="674694"/>
                  <a:pt x="16131" y="653185"/>
                </a:cubicBezTo>
                <a:lnTo>
                  <a:pt x="653185" y="16132"/>
                </a:lnTo>
                <a:cubicBezTo>
                  <a:pt x="663940" y="5377"/>
                  <a:pt x="678045" y="0"/>
                  <a:pt x="692150" y="0"/>
                </a:cubicBezTo>
                <a:close/>
              </a:path>
            </a:pathLst>
          </a:cu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0" scaled="1"/>
            <a:tileRect/>
          </a:gradFill>
          <a:ln w="15875">
            <a:noFill/>
          </a:ln>
          <a:effectLst/>
        </p:spPr>
        <p:txBody>
          <a:bodyPr vert="horz" wrap="square" lIns="68580" tIns="34290" rIns="68580" bIns="34290" numCol="1" anchor="t" anchorCtr="0" compatLnSpc="1"/>
          <a:lstStyle/>
          <a:p>
            <a:endParaRPr lang="zh-CN" altLang="en-US" dirty="0">
              <a:solidFill>
                <a:srgbClr val="005A9E"/>
              </a:solidFill>
              <a:cs typeface="+mn-ea"/>
              <a:sym typeface="+mn-lt"/>
            </a:endParaRPr>
          </a:p>
        </p:txBody>
      </p:sp>
      <p:sp>
        <p:nvSpPr>
          <p:cNvPr id="4" name="Freeform 5"/>
          <p:cNvSpPr/>
          <p:nvPr/>
        </p:nvSpPr>
        <p:spPr bwMode="auto">
          <a:xfrm>
            <a:off x="651990" y="1751046"/>
            <a:ext cx="3067932" cy="271907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15875">
            <a:gradFill flip="none" rotWithShape="1">
              <a:gsLst>
                <a:gs pos="0">
                  <a:schemeClr val="bg1">
                    <a:lumMod val="65000"/>
                  </a:schemeClr>
                </a:gs>
                <a:gs pos="100000">
                  <a:schemeClr val="bg1"/>
                </a:gs>
              </a:gsLst>
              <a:lin ang="2700000" scaled="1"/>
              <a:tileRect/>
            </a:gradFill>
          </a:ln>
          <a:effectLst>
            <a:innerShdw blurRad="114300">
              <a:prstClr val="black"/>
            </a:innerShdw>
          </a:effectLst>
        </p:spPr>
        <p:txBody>
          <a:bodyPr vert="horz" wrap="square" lIns="68580" tIns="34290" rIns="68580" bIns="34290" numCol="1" anchor="t" anchorCtr="0" compatLnSpc="1"/>
          <a:lstStyle/>
          <a:p>
            <a:endParaRPr lang="zh-CN" altLang="en-US" dirty="0">
              <a:solidFill>
                <a:srgbClr val="005A9E"/>
              </a:solidFill>
              <a:cs typeface="+mn-ea"/>
              <a:sym typeface="+mn-lt"/>
            </a:endParaRPr>
          </a:p>
        </p:txBody>
      </p:sp>
      <p:sp>
        <p:nvSpPr>
          <p:cNvPr id="5" name="Freeform 5"/>
          <p:cNvSpPr/>
          <p:nvPr/>
        </p:nvSpPr>
        <p:spPr bwMode="auto">
          <a:xfrm>
            <a:off x="1126232" y="1852921"/>
            <a:ext cx="3067932" cy="271907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61000"/>
                  <a:lumOff val="39000"/>
                </a:schemeClr>
              </a:gs>
              <a:gs pos="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266700" dist="203200" dir="6780000" algn="tl" rotWithShape="0">
              <a:prstClr val="black">
                <a:alpha val="40000"/>
              </a:prstClr>
            </a:outerShdw>
          </a:effectLst>
        </p:spPr>
        <p:txBody>
          <a:bodyPr vert="horz" wrap="square" lIns="68580" tIns="34290" rIns="68580" bIns="34290" numCol="1" anchor="t" anchorCtr="0" compatLnSpc="1"/>
          <a:lstStyle/>
          <a:p>
            <a:endParaRPr lang="zh-CN" altLang="en-US" dirty="0">
              <a:solidFill>
                <a:srgbClr val="005A9E"/>
              </a:solidFill>
              <a:cs typeface="+mn-ea"/>
              <a:sym typeface="+mn-lt"/>
            </a:endParaRPr>
          </a:p>
        </p:txBody>
      </p:sp>
      <p:sp>
        <p:nvSpPr>
          <p:cNvPr id="6" name="矩形 5"/>
          <p:cNvSpPr/>
          <p:nvPr/>
        </p:nvSpPr>
        <p:spPr>
          <a:xfrm>
            <a:off x="1322753" y="2658837"/>
            <a:ext cx="2634290" cy="1107973"/>
          </a:xfrm>
          <a:prstGeom prst="rect">
            <a:avLst/>
          </a:prstGeom>
        </p:spPr>
        <p:txBody>
          <a:bodyPr wrap="square" lIns="91418" tIns="45709" rIns="91418" bIns="45709">
            <a:spAutoFit/>
          </a:bodyPr>
          <a:lstStyle/>
          <a:p>
            <a:pPr algn="ctr" defTabSz="933450">
              <a:spcBef>
                <a:spcPts val="0"/>
              </a:spcBef>
              <a:spcAft>
                <a:spcPts val="0"/>
              </a:spcAft>
              <a:defRPr/>
            </a:pPr>
            <a:r>
              <a:rPr lang="zh-CN" altLang="en-US" sz="6600" b="1" kern="0" dirty="0">
                <a:solidFill>
                  <a:schemeClr val="accent1">
                    <a:lumMod val="75000"/>
                  </a:schemeClr>
                </a:solidFill>
                <a:cs typeface="+mn-ea"/>
                <a:sym typeface="+mn-lt"/>
              </a:rPr>
              <a:t>目录</a:t>
            </a:r>
            <a:endParaRPr lang="zh-CN" altLang="en-US" sz="6600" b="1" kern="0" dirty="0">
              <a:solidFill>
                <a:schemeClr val="accent1">
                  <a:lumMod val="75000"/>
                </a:schemeClr>
              </a:solidFill>
              <a:cs typeface="+mn-ea"/>
              <a:sym typeface="+mn-lt"/>
            </a:endParaRPr>
          </a:p>
        </p:txBody>
      </p:sp>
      <p:sp>
        <p:nvSpPr>
          <p:cNvPr id="7" name="Rectangle 4"/>
          <p:cNvSpPr txBox="1">
            <a:spLocks noChangeArrowheads="1"/>
          </p:cNvSpPr>
          <p:nvPr/>
        </p:nvSpPr>
        <p:spPr bwMode="auto">
          <a:xfrm>
            <a:off x="599440" y="4738370"/>
            <a:ext cx="4080510" cy="6121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4" tIns="34277" rIns="68554" bIns="34277"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spcBef>
                <a:spcPts val="0"/>
              </a:spcBef>
              <a:spcAft>
                <a:spcPts val="0"/>
              </a:spcAft>
              <a:defRPr/>
            </a:pPr>
            <a:r>
              <a:rPr lang="zh-CN" altLang="en-US" sz="3200" kern="0" dirty="0">
                <a:solidFill>
                  <a:schemeClr val="bg1">
                    <a:lumMod val="65000"/>
                  </a:schemeClr>
                </a:solidFill>
                <a:latin typeface="+mn-lt"/>
                <a:ea typeface="+mn-ea"/>
                <a:cs typeface="+mn-ea"/>
                <a:sym typeface="+mn-lt"/>
              </a:rPr>
              <a:t>第一篇 基础常识</a:t>
            </a:r>
            <a:endParaRPr lang="zh-CN" altLang="en-US" sz="3200" kern="0" dirty="0">
              <a:solidFill>
                <a:schemeClr val="bg1">
                  <a:lumMod val="65000"/>
                </a:schemeClr>
              </a:solidFill>
              <a:latin typeface="+mn-lt"/>
              <a:ea typeface="+mn-ea"/>
              <a:cs typeface="+mn-ea"/>
              <a:sym typeface="+mn-lt"/>
            </a:endParaRPr>
          </a:p>
        </p:txBody>
      </p:sp>
      <p:sp>
        <p:nvSpPr>
          <p:cNvPr id="8" name="任意多边形 7"/>
          <p:cNvSpPr>
            <a:spLocks noChangeAspect="1"/>
          </p:cNvSpPr>
          <p:nvPr/>
        </p:nvSpPr>
        <p:spPr>
          <a:xfrm>
            <a:off x="5440363" y="2034111"/>
            <a:ext cx="1384300" cy="13843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100000">
                <a:schemeClr val="bg1">
                  <a:lumMod val="61000"/>
                  <a:lumOff val="39000"/>
                </a:schemeClr>
              </a:gs>
              <a:gs pos="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266700" dist="203200" dir="6780000" algn="tl" rotWithShape="0">
              <a:prstClr val="black">
                <a:alpha val="40000"/>
              </a:prstClr>
            </a:outerShdw>
          </a:effectLst>
        </p:spPr>
        <p:txBody>
          <a:bodyPr vert="horz" wrap="square" lIns="68580" tIns="34290" rIns="68580" bIns="34290" numCol="1" anchor="t" anchorCtr="0" compatLnSpc="1"/>
          <a:lstStyle/>
          <a:p>
            <a:endParaRPr lang="zh-CN" altLang="en-US" dirty="0">
              <a:solidFill>
                <a:srgbClr val="005A9E"/>
              </a:solidFill>
              <a:cs typeface="+mn-ea"/>
              <a:sym typeface="+mn-lt"/>
            </a:endParaRPr>
          </a:p>
        </p:txBody>
      </p:sp>
      <p:sp>
        <p:nvSpPr>
          <p:cNvPr id="9" name="任意多边形 8"/>
          <p:cNvSpPr>
            <a:spLocks noChangeAspect="1"/>
          </p:cNvSpPr>
          <p:nvPr/>
        </p:nvSpPr>
        <p:spPr>
          <a:xfrm>
            <a:off x="5440363" y="3692325"/>
            <a:ext cx="1384300" cy="13843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100000">
                <a:schemeClr val="bg1">
                  <a:lumMod val="61000"/>
                  <a:lumOff val="39000"/>
                </a:schemeClr>
              </a:gs>
              <a:gs pos="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266700" dist="203200" dir="6780000" algn="tl" rotWithShape="0">
              <a:prstClr val="black">
                <a:alpha val="40000"/>
              </a:prstClr>
            </a:outerShdw>
          </a:effectLst>
        </p:spPr>
        <p:txBody>
          <a:bodyPr vert="horz" wrap="square" lIns="68580" tIns="34290" rIns="68580" bIns="34290" numCol="1" anchor="t" anchorCtr="0" compatLnSpc="1"/>
          <a:lstStyle/>
          <a:p>
            <a:endParaRPr lang="zh-CN" altLang="en-US" dirty="0">
              <a:solidFill>
                <a:srgbClr val="005A9E"/>
              </a:solidFill>
              <a:cs typeface="+mn-ea"/>
              <a:sym typeface="+mn-lt"/>
            </a:endParaRPr>
          </a:p>
        </p:txBody>
      </p:sp>
      <p:sp>
        <p:nvSpPr>
          <p:cNvPr id="10" name="任意多边形 9"/>
          <p:cNvSpPr>
            <a:spLocks noChangeAspect="1"/>
          </p:cNvSpPr>
          <p:nvPr/>
        </p:nvSpPr>
        <p:spPr>
          <a:xfrm>
            <a:off x="5440363" y="5350537"/>
            <a:ext cx="1384300" cy="13843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100000">
                <a:schemeClr val="bg1">
                  <a:lumMod val="61000"/>
                  <a:lumOff val="39000"/>
                </a:schemeClr>
              </a:gs>
              <a:gs pos="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266700" dist="203200" dir="6780000" algn="tl" rotWithShape="0">
              <a:prstClr val="black">
                <a:alpha val="40000"/>
              </a:prstClr>
            </a:outerShdw>
          </a:effectLst>
        </p:spPr>
        <p:txBody>
          <a:bodyPr vert="horz" wrap="square" lIns="68580" tIns="34290" rIns="68580" bIns="34290" numCol="1" anchor="t" anchorCtr="0" compatLnSpc="1"/>
          <a:lstStyle/>
          <a:p>
            <a:endParaRPr lang="zh-CN" altLang="en-US" dirty="0">
              <a:solidFill>
                <a:srgbClr val="005A9E"/>
              </a:solidFill>
              <a:cs typeface="+mn-ea"/>
              <a:sym typeface="+mn-lt"/>
            </a:endParaRPr>
          </a:p>
        </p:txBody>
      </p:sp>
      <p:sp>
        <p:nvSpPr>
          <p:cNvPr id="11" name="任意多边形 10"/>
          <p:cNvSpPr>
            <a:spLocks noChangeAspect="1"/>
          </p:cNvSpPr>
          <p:nvPr/>
        </p:nvSpPr>
        <p:spPr>
          <a:xfrm>
            <a:off x="5440363" y="385050"/>
            <a:ext cx="1384300" cy="13843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100000">
                <a:schemeClr val="bg1">
                  <a:lumMod val="61000"/>
                  <a:lumOff val="39000"/>
                </a:schemeClr>
              </a:gs>
              <a:gs pos="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266700" dist="203200" dir="6780000" algn="tl" rotWithShape="0">
              <a:prstClr val="black">
                <a:alpha val="40000"/>
              </a:prstClr>
            </a:outerShdw>
          </a:effectLst>
        </p:spPr>
        <p:txBody>
          <a:bodyPr vert="horz" wrap="square" lIns="68580" tIns="34290" rIns="68580" bIns="34290" numCol="1" anchor="t" anchorCtr="0" compatLnSpc="1"/>
          <a:lstStyle/>
          <a:p>
            <a:endParaRPr lang="zh-CN" altLang="en-US" dirty="0">
              <a:solidFill>
                <a:srgbClr val="005A9E"/>
              </a:solidFill>
              <a:cs typeface="+mn-ea"/>
              <a:sym typeface="+mn-lt"/>
            </a:endParaRPr>
          </a:p>
        </p:txBody>
      </p:sp>
      <p:sp>
        <p:nvSpPr>
          <p:cNvPr id="30" name="文本框 29"/>
          <p:cNvSpPr txBox="1"/>
          <p:nvPr/>
        </p:nvSpPr>
        <p:spPr>
          <a:xfrm>
            <a:off x="5710239" y="723257"/>
            <a:ext cx="1017587" cy="707886"/>
          </a:xfrm>
          <a:prstGeom prst="rect">
            <a:avLst/>
          </a:prstGeom>
          <a:noFill/>
        </p:spPr>
        <p:txBody>
          <a:bodyPr wrap="square" rtlCol="0">
            <a:spAutoFit/>
          </a:bodyPr>
          <a:lstStyle/>
          <a:p>
            <a:r>
              <a:rPr lang="en-US" altLang="zh-CN" sz="4000" b="1" dirty="0">
                <a:cs typeface="+mn-ea"/>
                <a:sym typeface="+mn-lt"/>
              </a:rPr>
              <a:t>01</a:t>
            </a:r>
            <a:endParaRPr lang="zh-CN" altLang="en-US" sz="4000" b="1" dirty="0">
              <a:cs typeface="+mn-ea"/>
              <a:sym typeface="+mn-lt"/>
            </a:endParaRPr>
          </a:p>
        </p:txBody>
      </p:sp>
      <p:sp>
        <p:nvSpPr>
          <p:cNvPr id="31" name="文本框 30"/>
          <p:cNvSpPr txBox="1"/>
          <p:nvPr/>
        </p:nvSpPr>
        <p:spPr>
          <a:xfrm>
            <a:off x="5710239" y="2372318"/>
            <a:ext cx="1017587" cy="707886"/>
          </a:xfrm>
          <a:prstGeom prst="rect">
            <a:avLst/>
          </a:prstGeom>
          <a:noFill/>
        </p:spPr>
        <p:txBody>
          <a:bodyPr wrap="square" rtlCol="0">
            <a:spAutoFit/>
          </a:bodyPr>
          <a:lstStyle/>
          <a:p>
            <a:r>
              <a:rPr lang="en-US" altLang="zh-CN" sz="4000" b="1" dirty="0">
                <a:cs typeface="+mn-ea"/>
                <a:sym typeface="+mn-lt"/>
              </a:rPr>
              <a:t>02</a:t>
            </a:r>
            <a:endParaRPr lang="zh-CN" altLang="en-US" sz="4000" b="1" dirty="0">
              <a:cs typeface="+mn-ea"/>
              <a:sym typeface="+mn-lt"/>
            </a:endParaRPr>
          </a:p>
        </p:txBody>
      </p:sp>
      <p:sp>
        <p:nvSpPr>
          <p:cNvPr id="32" name="文本框 31"/>
          <p:cNvSpPr txBox="1"/>
          <p:nvPr/>
        </p:nvSpPr>
        <p:spPr>
          <a:xfrm>
            <a:off x="5710239" y="4030532"/>
            <a:ext cx="1017587" cy="707886"/>
          </a:xfrm>
          <a:prstGeom prst="rect">
            <a:avLst/>
          </a:prstGeom>
          <a:noFill/>
        </p:spPr>
        <p:txBody>
          <a:bodyPr wrap="square" rtlCol="0">
            <a:spAutoFit/>
          </a:bodyPr>
          <a:lstStyle/>
          <a:p>
            <a:r>
              <a:rPr lang="en-US" altLang="zh-CN" sz="4000" b="1" dirty="0">
                <a:cs typeface="+mn-ea"/>
                <a:sym typeface="+mn-lt"/>
              </a:rPr>
              <a:t>03</a:t>
            </a:r>
            <a:endParaRPr lang="zh-CN" altLang="en-US" sz="4000" b="1" dirty="0">
              <a:cs typeface="+mn-ea"/>
              <a:sym typeface="+mn-lt"/>
            </a:endParaRPr>
          </a:p>
        </p:txBody>
      </p:sp>
      <p:sp>
        <p:nvSpPr>
          <p:cNvPr id="33" name="文本框 32"/>
          <p:cNvSpPr txBox="1"/>
          <p:nvPr/>
        </p:nvSpPr>
        <p:spPr>
          <a:xfrm>
            <a:off x="5675314" y="5688744"/>
            <a:ext cx="1017587" cy="707886"/>
          </a:xfrm>
          <a:prstGeom prst="rect">
            <a:avLst/>
          </a:prstGeom>
          <a:noFill/>
        </p:spPr>
        <p:txBody>
          <a:bodyPr wrap="square" rtlCol="0">
            <a:spAutoFit/>
          </a:bodyPr>
          <a:lstStyle/>
          <a:p>
            <a:r>
              <a:rPr lang="en-US" altLang="zh-CN" sz="4000" b="1" dirty="0">
                <a:cs typeface="+mn-ea"/>
                <a:sym typeface="+mn-lt"/>
              </a:rPr>
              <a:t>04</a:t>
            </a:r>
            <a:endParaRPr lang="zh-CN" altLang="en-US" sz="4000" b="1" dirty="0">
              <a:cs typeface="+mn-ea"/>
              <a:sym typeface="+mn-lt"/>
            </a:endParaRPr>
          </a:p>
        </p:txBody>
      </p:sp>
      <p:sp>
        <p:nvSpPr>
          <p:cNvPr id="34" name="文本框 33"/>
          <p:cNvSpPr txBox="1"/>
          <p:nvPr/>
        </p:nvSpPr>
        <p:spPr>
          <a:xfrm>
            <a:off x="7321553" y="784813"/>
            <a:ext cx="4298945" cy="583565"/>
          </a:xfrm>
          <a:prstGeom prst="rect">
            <a:avLst/>
          </a:prstGeom>
          <a:noFill/>
        </p:spPr>
        <p:txBody>
          <a:bodyPr wrap="square" rtlCol="0">
            <a:spAutoFit/>
          </a:bodyPr>
          <a:lstStyle/>
          <a:p>
            <a:r>
              <a:rPr lang="zh-CN" altLang="en-US" sz="3200" b="1" dirty="0">
                <a:cs typeface="+mn-ea"/>
                <a:sym typeface="+mn-lt"/>
              </a:rPr>
              <a:t>模块一 国家安全</a:t>
            </a:r>
            <a:endParaRPr lang="zh-CN" altLang="en-US" sz="3200" b="1" dirty="0">
              <a:cs typeface="+mn-ea"/>
              <a:sym typeface="+mn-lt"/>
            </a:endParaRPr>
          </a:p>
        </p:txBody>
      </p:sp>
      <p:sp>
        <p:nvSpPr>
          <p:cNvPr id="35" name="文本框 34"/>
          <p:cNvSpPr txBox="1"/>
          <p:nvPr/>
        </p:nvSpPr>
        <p:spPr>
          <a:xfrm>
            <a:off x="7321553" y="2433874"/>
            <a:ext cx="4298945" cy="583565"/>
          </a:xfrm>
          <a:prstGeom prst="rect">
            <a:avLst/>
          </a:prstGeom>
          <a:noFill/>
        </p:spPr>
        <p:txBody>
          <a:bodyPr wrap="square" rtlCol="0">
            <a:spAutoFit/>
          </a:bodyPr>
          <a:lstStyle/>
          <a:p>
            <a:r>
              <a:rPr lang="zh-CN" altLang="en-US" sz="3200" b="1" dirty="0">
                <a:cs typeface="+mn-ea"/>
                <a:sym typeface="+mn-lt"/>
              </a:rPr>
              <a:t>模块二 校园安全</a:t>
            </a:r>
            <a:endParaRPr lang="zh-CN" altLang="en-US" sz="3200" b="1" dirty="0">
              <a:cs typeface="+mn-ea"/>
              <a:sym typeface="+mn-lt"/>
            </a:endParaRPr>
          </a:p>
        </p:txBody>
      </p:sp>
      <p:sp>
        <p:nvSpPr>
          <p:cNvPr id="36" name="文本框 35"/>
          <p:cNvSpPr txBox="1"/>
          <p:nvPr/>
        </p:nvSpPr>
        <p:spPr>
          <a:xfrm>
            <a:off x="7321553" y="4092088"/>
            <a:ext cx="4298945" cy="583565"/>
          </a:xfrm>
          <a:prstGeom prst="rect">
            <a:avLst/>
          </a:prstGeom>
          <a:noFill/>
        </p:spPr>
        <p:txBody>
          <a:bodyPr wrap="square" rtlCol="0">
            <a:spAutoFit/>
          </a:bodyPr>
          <a:lstStyle/>
          <a:p>
            <a:r>
              <a:rPr lang="zh-CN" altLang="en-US" sz="3200" b="1" dirty="0">
                <a:cs typeface="+mn-ea"/>
                <a:sym typeface="+mn-lt"/>
              </a:rPr>
              <a:t>模块三 生活安全</a:t>
            </a:r>
            <a:endParaRPr lang="zh-CN" altLang="en-US" sz="3200" b="1" dirty="0">
              <a:cs typeface="+mn-ea"/>
              <a:sym typeface="+mn-lt"/>
            </a:endParaRPr>
          </a:p>
        </p:txBody>
      </p:sp>
      <p:sp>
        <p:nvSpPr>
          <p:cNvPr id="37" name="文本框 36"/>
          <p:cNvSpPr txBox="1"/>
          <p:nvPr/>
        </p:nvSpPr>
        <p:spPr>
          <a:xfrm>
            <a:off x="7321553" y="5750300"/>
            <a:ext cx="4298945" cy="583565"/>
          </a:xfrm>
          <a:prstGeom prst="rect">
            <a:avLst/>
          </a:prstGeom>
          <a:noFill/>
        </p:spPr>
        <p:txBody>
          <a:bodyPr wrap="square" rtlCol="0">
            <a:spAutoFit/>
          </a:bodyPr>
          <a:lstStyle/>
          <a:p>
            <a:r>
              <a:rPr lang="zh-CN" altLang="en-US" sz="3200" b="1" dirty="0">
                <a:cs typeface="+mn-ea"/>
                <a:sym typeface="+mn-lt"/>
              </a:rPr>
              <a:t>模块四 消防安全</a:t>
            </a:r>
            <a:endParaRPr lang="zh-CN" altLang="en-US" sz="3200" b="1" dirty="0">
              <a:cs typeface="+mn-ea"/>
              <a:sym typeface="+mn-lt"/>
            </a:endParaRPr>
          </a:p>
        </p:txBody>
      </p:sp>
      <p:sp>
        <p:nvSpPr>
          <p:cNvPr id="38" name="任意多边形 37"/>
          <p:cNvSpPr>
            <a:spLocks noChangeAspect="1"/>
          </p:cNvSpPr>
          <p:nvPr/>
        </p:nvSpPr>
        <p:spPr>
          <a:xfrm rot="20754726">
            <a:off x="-990212" y="-1294209"/>
            <a:ext cx="2971800" cy="2971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1"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第三讲 抵制邪教活动</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569095" y="1386807"/>
            <a:ext cx="11054246" cy="216852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邪教是人类社会发展的一大毒瘤，是一种具有危害性、对抗性的破坏力量，其本质是反人类、反社会、反科学、反政府的。邪教和其进行的一切破坏行为已经严重影响国家和社会的安全和当代青年的成长。尤其在近些年，邪教加强了对青年学生们的渗透。因此，学校必须高度重视反邪教教育，并实施有效的反邪教教育策略，引导青年学生认知邪教的本质及危害，精准地识辨邪教，提高防范意识，从而抵制思想侵略，远离邪教。</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第三讲 风灾自救</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1852930"/>
            <a:ext cx="11730990" cy="466153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大风到来时</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1）当气象部门发布白色、绿色台风信号时。</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①要经常收听或收看电台、电视，以了解最新的动态。</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②保养好家用交通工具，加足燃料，以备紧急转移。</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③检查并加固房屋的固定物以及其他危险部位；检查并且准备关好门窗，迎风面之门窗应加装防风板，以防玻璃破碎；检查电力设施、设备和家用电器，注意炉火、煤气、液化气的安全以防火灾。</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④检查储备罐装食品、饮用水和药品；准备一定的现金。</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⑤清扫屋外排水沟及屋顶排水孔，以防阻塞积水。</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⑥如居住河边或低洼地带，应预防河水泛滥，及早撤到较高地区；如果居住在移动房、海岸线上、小山上、山坡上等容易被洪水或泥石流冲击的房屋里，要时刻准备撤离该地。</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⑦屋外各种悬挂物体应立即取下或钉牢， 并修剪树枝，以防暴风吹毁伤人。</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6950" y="129032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必掌握：遭遇风灾的自救措施有哪些？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第三讲 风灾自救</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1852930"/>
            <a:ext cx="11730990" cy="507746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⑧风势突然停止时可能正处于大风眼时刻，不可贸然外出。确需行走时，应避开危险建筑高层建筑与高层建筑之间的道路等。徒步者可选择雨衣作雨具， 应少使用雨伞；骑车者应下车步行，以免失去控制；开车者应减速慢行，注意加强观察，并避免将车辆停放在低地、桥梁、路肩及树下，以防淹水、塌方或压损。</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⑨遇有紧急情况，可拨打“110”“119”“120”寻求帮助。</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2）当发布黄、红、黑色信号时。</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①听从当地政府部门的安排。</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②如需离开住所，要尽快离开，并且尽量和朋友、家人在一起，到地势比较高的坚固房子或到事先指定的洪水区域以外的地区。</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③无论如何都要离开移动房屋、危房、简易棚、铁皮屋；不能靠在围墙旁避风，以免围墙被台风刮倒导致伤亡。</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④把自己的撤离计划通知邻居和在警报区以外的家人或亲戚。</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⑤千万不要为了赶时间而冒险蹚过水流湍急的河沟。</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⑥如果被通知撤离，立即执行。</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6950" y="129032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必掌握：遭遇风灾的自救措施有哪些？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第三讲 风灾自救</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1852930"/>
            <a:ext cx="11730990" cy="466153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当大风信号解除后</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1）要坚持收听电台广播、收看电视，当撤离的地区被宣布安全时，才可以返回该地区。</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2）如果遇到路障或者是被洪水淹没的道路，要绕道而行。</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3）要避免走不坚固的桥。</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4）不要开车进入洪水暴发区域；那些静止的水域很有可能因为地下电缆或者是垂下来的电线而具有导电性。</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5）要仔细检查煤气、水以及电线线路的安全性，断落电线不可触摸，应通知电力部门检修。</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6）检查房屋架构是否损坏。</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7）在不能确定自来水是否被污染之前，不要使用自来水。</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8）避免在房间内使用蜡烛或者有火焰的燃具，而要使用手电筒。</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9）在生命遇到危险时，要用电话求救。</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10）及时打扫环境，排除积水，实施消毒，防止病害。</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6950" y="129032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必掌握：遭遇风灾的自救措施有哪些？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第四讲 雷电自救</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569095" y="1386807"/>
            <a:ext cx="11054246" cy="1337945"/>
          </a:xfrm>
          <a:prstGeom prst="rect">
            <a:avLst/>
          </a:prstGeom>
          <a:noFill/>
        </p:spPr>
        <p:txBody>
          <a:bodyPr wrap="square" rtlCol="0">
            <a:spAutoFit/>
          </a:bodyPr>
          <a:lstStyle/>
          <a:p>
            <a:pPr indent="457200">
              <a:lnSpc>
                <a:spcPct val="150000"/>
              </a:lnSpc>
            </a:pP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雷电是发生在大气层中一种声、光、电的气象现象，主要表现在雷雨云内部及雷雨云之间，或者在雷雨云与大地之间产生的放电现象。</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第四讲 雷电自救</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2592705"/>
            <a:ext cx="11730990" cy="216852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直接雷击是雷电直接击中人、畜或建筑物产生热的或机械的破坏造成人身伤亡、建筑物劈裂和引起火灾等危害事故。直接雷击还会在无避雷设备或避雷设备装置不完善时，发生危险的高压电、跨步电压（当雷电流经过装置向地面流散时，接地装置附近引起的电位分布不均匀，如有人、畜在这里走动，前后脚所受的电压相差很大，两脚之间的电压差就叫跨步电压）、接触电压（人接触到雷电流经过的地方，或接触到因雷电流引起电感应的金属物所受到的电压）而引起人身伤亡。</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6950" y="129032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需注意：雷击的分类有哪几种？</a:t>
            </a:r>
            <a:endParaRPr lang="zh-CN" altLang="en-US" sz="2800" dirty="0">
              <a:solidFill>
                <a:srgbClr val="FF0000"/>
              </a:solidFill>
              <a:latin typeface="华文中宋" panose="02010600040101010101" pitchFamily="2" charset="-122"/>
              <a:ea typeface="华文中宋" panose="02010600040101010101" pitchFamily="2" charset="-122"/>
            </a:endParaRPr>
          </a:p>
        </p:txBody>
      </p:sp>
      <p:sp>
        <p:nvSpPr>
          <p:cNvPr id="16" name="文本框 15"/>
          <p:cNvSpPr txBox="1"/>
          <p:nvPr/>
        </p:nvSpPr>
        <p:spPr>
          <a:xfrm>
            <a:off x="681990" y="1964690"/>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一、直接雷击</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第四讲 雷电自救</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1859280"/>
            <a:ext cx="11730990" cy="92202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感应雷击指当附近地区发生雷击时，由电磁场的作用而引起静电感应和电磁感应，这两种感应雷的破坏作用虽次于直接雷击，但仍会造成火灾和伤亡事故。</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16" name="文本框 15"/>
          <p:cNvSpPr txBox="1"/>
          <p:nvPr/>
        </p:nvSpPr>
        <p:spPr>
          <a:xfrm>
            <a:off x="681990" y="1231265"/>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二、感应雷击</a:t>
            </a:r>
            <a:endParaRPr lang="zh-CN" altLang="en-US" sz="2500" dirty="0">
              <a:solidFill>
                <a:srgbClr val="FF0000"/>
              </a:solidFill>
              <a:latin typeface="华文中宋" panose="02010600040101010101" pitchFamily="2" charset="-122"/>
              <a:ea typeface="华文中宋" panose="02010600040101010101" pitchFamily="2" charset="-122"/>
            </a:endParaRPr>
          </a:p>
        </p:txBody>
      </p:sp>
      <p:sp>
        <p:nvSpPr>
          <p:cNvPr id="2" name="文本框 1"/>
          <p:cNvSpPr txBox="1"/>
          <p:nvPr/>
        </p:nvSpPr>
        <p:spPr>
          <a:xfrm>
            <a:off x="681990" y="3762375"/>
            <a:ext cx="11730990" cy="1337945"/>
          </a:xfrm>
          <a:prstGeom prst="rect">
            <a:avLst/>
          </a:prstGeom>
          <a:noFill/>
        </p:spPr>
        <p:txBody>
          <a:bodyPr wrap="square" rtlCol="0">
            <a:spAutoFit/>
          </a:bodyPr>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由架空线传来的危险电压指各种电力、照明、电讯等使用的架空线路，都有可能把高压的雷电引入室内，这些高电压或由于感应而产生，或由于附近有落雷而引起。如电车、电表、电视机、电脑等遭受雷击而毁坏，都是由于架空线引入的高压电能引起的。因此，在安装使用电器设备时，一定要有防止雷电引入的措施，以免遭雷击。</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6" name="文本框 5"/>
          <p:cNvSpPr txBox="1"/>
          <p:nvPr/>
        </p:nvSpPr>
        <p:spPr>
          <a:xfrm>
            <a:off x="902970" y="3134360"/>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三、由架空线传来的危险电压</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第四讲 雷电自救</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2176780"/>
            <a:ext cx="11730990" cy="424624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闪电产生之后会向地表延伸，其中一些较长的闪电就有可能击中地面突起的部分，如高楼顶部、树木等。雷电通过的细长路径温度在1.7 万～ 2.8 万℃，太阳表面的温度约为6 000 ℃而已，家用的煤气燃烧时温度是1 400 ℃，天然气是2 000 ℃。在温度这么高的闪电面前，绝缘体之类的全都无用，被闪电击中的人会被烧焦。</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1）火灾和爆炸。直击雷闪放电的高温电弧、二次放电、巨大的雷电流、球雷侵入可直接引起火灾和爆炸：冲击电压击穿电气设备的绝缘部分等破坏可间接引起火灾和爆炸。</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2）触电。积云直接对人体放电、二次放电、球雷打击、雷电流产生的接触电压和跨步电压可直接使人触电；电气设备的绝缘部分因雷击而损坏也可使人遭到电击。</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3）设备和设施毁坏。雷击产生的高电压、大电流伴随的汽化力、静电力、电磁力可毁坏重要电气装置和建筑物及其他设施。</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4）大规模停电。电力设备或电力线路破坏后，即可能导致大规模停电。</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6950" y="129032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必学习：雷电的危害有哪些？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第四讲 雷电自救</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2176780"/>
            <a:ext cx="11730990" cy="466153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1）雷雨天气时，不要停留在高楼平台上，在户外空旷处不宜进入孤立的棚屋、岗亭等。</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2）远离建筑物外露的水管、煤气管等金属物体及电力设备。</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3）不宜在大树下躲避雷雨，如万不得已，则须与树干保持3 米距离，下蹲并双腿靠拢。</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4）如果在雷电交加时，头、颈、手处有蚂蚁爬走感，头发竖起，说明即将发生雷击，应赶紧趴在地上，这样可以减少遭雷击的危险，并拿去身上佩戴的金属饰品和发卡、项链等。</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5）如果在户外遭遇雷雨，来不及离开高大物体时，应马上找些干燥的绝缘物放在地上，并将双脚合拢在上面，切勿将脚放在绝缘物以外的地面上，因为水能导电。</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6）在户外躲避雷雨时，应注意不要用手撑地，应双手抱膝，胸口紧贴膝盖，尽量低下头，因为头部较之身体其他部位最易遭到雷击。</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7）当在户外看见闪电几秒钟内就听见雷声时，说明正处于近雷暴的危险环境，此时应停止行走，两脚并拢并立即下蹲，不要与人拉在一起，最好使用塑料雨具、雨衣等。</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6950" y="129032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必掌握：在雷电天气，如何保护自己的安全？</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第四讲 雷电自救</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2176780"/>
            <a:ext cx="11730990" cy="466153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8）在雷雨天气中，不宜在旷野中打伞；不宜进行户外球类运动，雷暴天气进行高尔夫球、足球等运动是非常危险的；不宜在水面和水边停留；不宜在河边洗衣服、钓鱼、游泳、玩耍。</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9）在雷雨天气中，不宜快速开摩托、快骑自行车和在雨中狂奔，因为身体的跨步越大，电压就越大，也越容易伤人。</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10）如果在户外看到高压线遭雷击断裂，此时应提高警惕，因为高压线断点附近存在跨步电压，身处附近的人此时千万不要跑动，而应双脚并拢，跳离现场。</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11）雷雨闪电时，不要拨打接听电话，要关闭手机，因电话线和手机的电磁波会引入雷电伤人。</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12）雷雨闪电时，不要开电视机、电脑、DVD 机等，应拔掉一切电源插头，以免伤人及损坏电器。</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13）不要站在电灯泡下，不要冲凉洗澡。</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14）尽量不要出门，若必须外出，最好穿胶鞋，披雨衣可起到对雷电的绝缘作用。</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15）尽量不要开门、开窗，防止雷电直击室内。</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6950" y="129032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必掌握：在雷电天气，如何保护自己的安全？</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第四讲 雷电自救</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2176780"/>
            <a:ext cx="11730990" cy="258445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16）乘坐汽车等遇到打雷闪电，不要将头手伸出窗外。</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17）在雷阵雨较大时，要远离树木，尽量不要大跨步跑动，可以选择建筑物躲雨，但不宜选择车内躲雨。</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18）不要把晾晒衣服被褥的铁丝，拉接到窗户及门上。</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19）不要穿戴湿的衣服、帽子、鞋子等在大雷雨下走动。对突来雷电，应立即下蹲降低自己的高度，同时将双脚并拢，以减少跨步电压带来的危害。</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20）闪电打雷时，不要接近一切电力设施，如高压电线、变压电器等。</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6950" y="129032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必掌握：在雷电天气，如何保护自己的安全？</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1"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第三讲 抵制邪教活动</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682125" y="1879567"/>
            <a:ext cx="11054246" cy="258445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邪教具有以下基本特征。</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第一，教主崇拜。</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第三，编造邪说。</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第四，敛取钱财。</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第五，秘密结社。</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第六，危害社会。</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2" name="文本框 1"/>
          <p:cNvSpPr txBox="1"/>
          <p:nvPr/>
        </p:nvSpPr>
        <p:spPr>
          <a:xfrm>
            <a:off x="612775" y="135763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必学习：邪教的基本特征有哪些？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第五讲 暴雨自救</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569095" y="1386807"/>
            <a:ext cx="11054246" cy="1753235"/>
          </a:xfrm>
          <a:prstGeom prst="rect">
            <a:avLst/>
          </a:prstGeom>
          <a:noFill/>
        </p:spPr>
        <p:txBody>
          <a:bodyPr wrap="square" rtlCol="0">
            <a:spAutoFit/>
          </a:bodyPr>
          <a:lstStyle/>
          <a:p>
            <a:pPr indent="457200">
              <a:lnSpc>
                <a:spcPct val="150000"/>
              </a:lnSpc>
            </a:pP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暴雨具有强大的威力。暴雨来得快，雨势猛，尤其是大范围持续性暴雨和集中的特大暴雨。特大暴雨会引起的山洪暴发、河流泛滥，不仅危害农作物、果树、林业和渔业，而且还冲毁农舍和工农业设施，甚至造成人畜伤亡，造成严重的经济损失。</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第五讲 暴雨自救</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2176780"/>
            <a:ext cx="11730990" cy="92202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24 小时内降水量50 毫米或以上的强降雨称为暴雨。特大暴雨是一种灾害性天气，往往造成洪涝灾害和严重的水土流失。特别是对于一些地势低洼、地形闭塞的地区，雨水不能迅速宣泄，会造成严重的地质灾害。</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6950" y="129032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需注意：暴雨及特大暴雨的含义是什么？</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第五讲 暴雨自救</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2176780"/>
            <a:ext cx="11730990" cy="383095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暴雨预警信号分四级，分别以蓝色、黄色、橙色、红色表示。</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暴雨蓝色预警信号</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标准：12 小时内降雨量将达50 毫米以上，或者已达50 毫米以上且降雨可能持续。</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暴雨黄色预警信号</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标准：6 小时内量将达50 毫米以上，或者已达50 毫米以上月降雨可能持续。</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暴雨橙色预警信号</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标准：3 小时内降雨量将达50 毫米以上，或者已达50 毫米以上且降雨可能持续。</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 暴雨红色预警信号</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标准：3 小时内降雨量将达100 毫米以上，或者已达100 毫米以上且降雨可能持续。</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6950" y="129032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必学习：暴雨预警信号有哪些？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第五讲 暴雨自救</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2176780"/>
            <a:ext cx="11730990" cy="424624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1）出行遇到暴雨时，路面最易形成大面积积水，此时多留意路面，防止跌入污水井、地坑沟渠等之中，特别是老人、儿童要注意观察四周有关警示标志，看到漩涡应及时绕开。</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2）开车的司机在行车过程中突遇暴雨，一定要当心路面污水井；走到立交桥下或隧道时如果积水过深，要尽量绕行，切莫强行通过，以免抛锚引起更大的损失。</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3）对地势低洼的居民房屋应及时因地制宜采取应对措施，如放置挡水板、堆砌土坝、沙袋等，以防止雨水灌入室内。</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4）暴雨来临时如还在室外应找一个安全的地方避雨，如牢固的建筑物。如没有雷电尽量找地势较高的建筑物。</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5）地势低洼的地方积水较深，切莫冒险涉水，最好绕道而行。此时应远离建筑工地的临时围墙和其他围墙，也不要站在支架、广告牌旁边。</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6）在河道附近居住的居民要时刻留意河流水量，如发现河道涨水，要迅速组织人员撤离，切忌麻痹大意。</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6950" y="129032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必掌握：预防暴雨灾害的措施有哪些？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第五讲 暴雨自救</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2176780"/>
            <a:ext cx="11730990" cy="216852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7）如遇见电线触地，尤其是高压线路触地，应及时通知电力部门。</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8）行人避雨要远离高压线路、电器设备等危险区域。</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9）学校等教育机构要视情况放假或统一留校避洪，应及时通知家长学校的安排。</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10）如果不幸被水围困，无论是多少人，都应找基础较牢固的高地避难，利用一切办法向外求救。如不慎落入水中，要及时努力游到岸边高处地带，或抱紧一切可利用的漂浮物，等待救援。</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6950" y="129032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必掌握：预防暴雨灾害的措施有哪些？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第六讲 海啸自救</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569095" y="1386807"/>
            <a:ext cx="11054246" cy="1753235"/>
          </a:xfrm>
          <a:prstGeom prst="rect">
            <a:avLst/>
          </a:prstGeom>
          <a:noFill/>
        </p:spPr>
        <p:txBody>
          <a:bodyPr wrap="square" rtlCol="0">
            <a:spAutoFit/>
          </a:bodyPr>
          <a:lstStyle/>
          <a:p>
            <a:pPr indent="457200">
              <a:lnSpc>
                <a:spcPct val="150000"/>
              </a:lnSpc>
            </a:pP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地震海啸一般发生在辽阔的海洋中，海啸波涛长达数百千米，并且可以达到海底数百千米深处。当它遇到陆地时，就会产生与原子弹爆炸相比拟的巨大破坏力。毁灭性的地震海啸全世界大约每年发生一次，尤其是最近几年发生的地震海啸，破坏性都极大。</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第六讲 海啸自救</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1769745"/>
            <a:ext cx="11730990" cy="507746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政府警报</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政府警报是最有效的预报方式，利用对海底地震和海水压力变化的检测来对海啸进行预警。</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动物异常反应</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动物到处搬家，一些平常看不见的动物也出现了，可能就是海啸的前兆。动物第一时间的反应是求生的本能。</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异常的海浪声</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因为声音的传播速度达到340 米/ 秒，比海啸的200 米/ 秒快，因此海啸发生时海浪声音先到。</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 海水流动异常</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海啸来临时有可能是波谷先抵达岸边，表现出来的现象是海水会先后退，而且退的速度很快，肉眼就能看得出，这一段时间大概是几分钟到几十分钟，然后海啸波峰就会传递过来。</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5. 震感警报</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由于地震波的传播速度是每秒8 千米，而海啸的传播速度是每秒200 米，地震波传播速度远比海啸传播快，以距离地震源1 000 千米计算，在海边感觉到地震1 个多小时后海水才会冲过来。</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5045" y="112649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需注意：海啸来临的信号有哪些？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第六讲 海啸自救</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2756535"/>
            <a:ext cx="11730990" cy="299974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地震海啸发生的最早信号是地面强烈震动，地震波与海啸的到达有一个时间差，正好有利于人们预防。</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通常情况下，地震是海啸的“排头兵”，如果听到有关附近地震的报告，要做好防海啸的准备，因为海啸有时会在地震发生几小时后到达离震源上千公里远的地方。若感觉到较强的震动时，就不要靠近海边、江河的入海口。</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在海边游玩或者工作时，如果发现潮汐突然反常涨落，海平面显著下降或者有巨浪袭来，并且有大量的水泡冒出，都应以最快速度撤离岸边。海啸前海水异常退去时往往会把鱼虾等许多海生动物留在浅滩，场面蔚为壮观。此时千万不要前去捡鱼或者看热闹，应当迅速离开海岸，向内陆高处转移。</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在猛烈的海啸到来前，可以听到次声波的“隆、隆”声。</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5045" y="112649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必学习：发生海啸时，必须掌握的逃生技巧有哪些？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
        <p:nvSpPr>
          <p:cNvPr id="16" name="文本框 15"/>
          <p:cNvSpPr txBox="1"/>
          <p:nvPr/>
        </p:nvSpPr>
        <p:spPr>
          <a:xfrm>
            <a:off x="681990" y="1964690"/>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一、及时预防</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第六讲 海啸自救</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2202815"/>
            <a:ext cx="11730990" cy="175323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当凶猛的海啸发生时，航行在海上的船只不可以回港或者靠岸，应该马上驶向深海区，深海区相对于海岸更为安全。因为海啸在海港中造成的落差和湍流非常危险，船主应该在海啸到来前把船开到开阔海面。如果没有时间开出海港，所有人都要撤离停泊在海港里的船只。</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海啸登陆时，海水往往明显升高或者降低，如果看到海面后退速度异常快，立刻撤离到内陆地势较高的地方。</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16" name="文本框 15"/>
          <p:cNvSpPr txBox="1"/>
          <p:nvPr/>
        </p:nvSpPr>
        <p:spPr>
          <a:xfrm>
            <a:off x="681990" y="1410970"/>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二、安全撤离</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第六讲 海啸自救</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2202815"/>
            <a:ext cx="11730990" cy="175323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面对像水墙一样滚滚而来的海浪，任何人都是无法抵挡的。在海边接收到海啸来临的信号，第一选择就是以最快的速度向高山、坚固的建筑物等最高处跑，放弃一切，远离海滨，登上高处。</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当在海边游玩的时候，如果看到眼前的海水突然不见了，就应该立即撤退，因为海水马上会重新席卷而来的，千万不可以冲到前面去看稀奇。当看到前方有大的波浪掀起的时候，也应该立即撤退。</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16" name="文本框 15"/>
          <p:cNvSpPr txBox="1"/>
          <p:nvPr/>
        </p:nvSpPr>
        <p:spPr>
          <a:xfrm>
            <a:off x="681990" y="1410970"/>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三、快速逃跑</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1"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第三讲 抵制邪教活动</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739910" y="2836512"/>
            <a:ext cx="11054246" cy="133794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理论是实践的指南，思想是行动的先导。青年时期是人的世界观、人生观、价值观的形成期，青年人乐于接受新的事物，善于接纳新观点，喜欢猎奇，可塑性强。要成为未来的建设人才，就离不开科学理论和先进思想的指引，只有用科学理论和先进思想武装起来的青年，才能担负起建设国家的重任。</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2" name="文本框 1"/>
          <p:cNvSpPr txBox="1"/>
          <p:nvPr/>
        </p:nvSpPr>
        <p:spPr>
          <a:xfrm>
            <a:off x="612775" y="135763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必掌握：如何抵制邪教？</a:t>
            </a:r>
            <a:endParaRPr lang="zh-CN" altLang="en-US" sz="2800" dirty="0">
              <a:solidFill>
                <a:srgbClr val="FF0000"/>
              </a:solidFill>
              <a:latin typeface="华文中宋" panose="02010600040101010101" pitchFamily="2" charset="-122"/>
              <a:ea typeface="华文中宋" panose="02010600040101010101" pitchFamily="2" charset="-122"/>
            </a:endParaRPr>
          </a:p>
        </p:txBody>
      </p:sp>
      <p:sp>
        <p:nvSpPr>
          <p:cNvPr id="4" name="文本框 3"/>
          <p:cNvSpPr txBox="1"/>
          <p:nvPr/>
        </p:nvSpPr>
        <p:spPr>
          <a:xfrm>
            <a:off x="739775" y="2120265"/>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一、要学习科学文化知识，树立正确的理想信念</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第六讲 海啸自救</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2202815"/>
            <a:ext cx="11730990" cy="175323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如果来不及跑出灾难区，或者巨大的水墙就在身后，此时应该采取的求生行动是立刻抓住一个固定物体。因为巨大的水流可能把遇险者冲往任何方向，使其神志不清甚至昏迷，而人在神志不清的情况下最容易造成呛水。</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此时，最有效的方法就是抱住坚固的物体，能够防止海啸把人冲走，甚至可以用绳子将自己捆在固定物体上。当浪头过来时，深吸一口气后立刻屏住呼吸，当屏不住时再慢慢呼气，直到浪头过去。</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16" name="文本框 15"/>
          <p:cNvSpPr txBox="1"/>
          <p:nvPr/>
        </p:nvSpPr>
        <p:spPr>
          <a:xfrm>
            <a:off x="681990" y="1410970"/>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四、抓住固定物</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第六讲 海啸自救</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2202815"/>
            <a:ext cx="11730990" cy="175323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如果在平坦的地区，没有高处可逃，可以立即乘坐在木板、床垫等具有浮性的物体上，然后背朝浪的来向，身体蹲下或者趴在该物体上，死死抓住。这个时候最大的危险在于第一波海浪袭来时，非常容易将人与物体冲击分离，或者打翻。</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如果能够经受住了第一波海浪袭击，就有很大的生存希望了。</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16" name="文本框 15"/>
          <p:cNvSpPr txBox="1"/>
          <p:nvPr/>
        </p:nvSpPr>
        <p:spPr>
          <a:xfrm>
            <a:off x="681990" y="1410970"/>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五、乘坐浮性物体</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第六讲 海啸自救</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2597785"/>
            <a:ext cx="11730990" cy="424624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大规模的海水水下骚动而产生的一系列巨大的波浪，视为海啸。其本质是机械波、水波、海浪，发生的原因是海洋发生比较强烈的地震，或者海底火山发生猛烈爆发引发大量海水的置换和转移，从而引起附近海水做大幅度的来回运动，产生海啸。</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海啸的波长和周期与海水的深度成正比，在深海里海啸能高速行进。海啸在太平洋能够快速推进，每小时能够达到720 公里，超过声速的一半。</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海啸是水波，其本质是重力波，而且按照深度的2 次方递减，海岸附近水下30 多米的地方受海啸的影响相当有限，所以潜水者只要能保持沉着，基本上没有生命危险。</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如果在海啸来临时不幸落水，要尽量抓住木板等漂浮物，同时注意避免与其他硬物碰撞；在水中不要举手，也不要乱挣扎，尽量减少动作，能浮在水面随波漂流即可。这样既可以避免下沉，又能够减少体能的无谓消耗。</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尽可能向其他落水者靠拢，既便于相互帮助和鼓励，又因为目标扩大更容易被救援人员发现，增加获救的希望。</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5045" y="112649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必掌握：海啸时自救与互救的方法有哪些？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
        <p:nvSpPr>
          <p:cNvPr id="16" name="文本框 15"/>
          <p:cNvSpPr txBox="1"/>
          <p:nvPr/>
        </p:nvSpPr>
        <p:spPr>
          <a:xfrm>
            <a:off x="681990" y="1964690"/>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一、学会自救</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第六讲 海啸自救</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2202815"/>
            <a:ext cx="11730990" cy="175323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海啸发生后，外界救灾队伍不可能立即赶到救灾现场，在这种情况下，为抢救更多灾民宝贵的生命，灾区群众积极投入互救，是减轻人员伤亡最及时、最有效的办法，也体现了“救人于危难之中”的崇高美德。因此在外援队伍到来之前，受灾人民应当自动组织起来，开展积极的互救活动。合理科学的救助方法可以更多更好地救出受灾群众，因此掌握一定的技巧和要领是保证救助成功的必要条件。</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16" name="文本框 15"/>
          <p:cNvSpPr txBox="1"/>
          <p:nvPr/>
        </p:nvSpPr>
        <p:spPr>
          <a:xfrm>
            <a:off x="681990" y="1410970"/>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二、海啸中互救的方法和原则</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706437" cy="804725"/>
            <a:chOff x="251900" y="195486"/>
            <a:chExt cx="3424780" cy="585582"/>
          </a:xfrm>
        </p:grpSpPr>
        <p:sp>
          <p:nvSpPr>
            <p:cNvPr id="7" name="矩形 6"/>
            <p:cNvSpPr/>
            <p:nvPr/>
          </p:nvSpPr>
          <p:spPr>
            <a:xfrm>
              <a:off x="1331640" y="255120"/>
              <a:ext cx="2345040"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第七讲 泥石流自救</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569095" y="1386807"/>
            <a:ext cx="11054246" cy="2168525"/>
          </a:xfrm>
          <a:prstGeom prst="rect">
            <a:avLst/>
          </a:prstGeom>
          <a:noFill/>
        </p:spPr>
        <p:txBody>
          <a:bodyPr wrap="square" rtlCol="0">
            <a:spAutoFit/>
          </a:bodyPr>
          <a:lstStyle/>
          <a:p>
            <a:pPr indent="457200">
              <a:lnSpc>
                <a:spcPct val="150000"/>
              </a:lnSpc>
            </a:pP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泥石流发生时候河（沟）床中正常流水突然断流或洪水突然增大并有较多的柴草、树木，说明河（沟）上游已形成泥石流；如听到从深谷或沟内传来的类似火车轰鸣声或闷雷式的声音，哪怕极微弱也应认定泥石流正在形成，此时应迅速离开危险地段；沟谷深处变得昏暗并伴有轰鸣声或轻微的振动感，证明沟谷上游已发生泥石流。</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706437" cy="804725"/>
            <a:chOff x="251900" y="195486"/>
            <a:chExt cx="3424780" cy="585582"/>
          </a:xfrm>
        </p:grpSpPr>
        <p:sp>
          <p:nvSpPr>
            <p:cNvPr id="7" name="矩形 6"/>
            <p:cNvSpPr/>
            <p:nvPr/>
          </p:nvSpPr>
          <p:spPr>
            <a:xfrm>
              <a:off x="1331640" y="255120"/>
              <a:ext cx="2345040"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第七讲 泥石流自救</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1769745"/>
            <a:ext cx="11730990" cy="216852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泥石流是暴雨、洪水将含有沙石且松软的土质山体经饱和稀释后形成的洪流，它的面积、体积和流量都较大，而滑坡是经稀释土质山体小面积的区域，典型的泥石流由悬浮着粗大固体碎屑物并富含粉沙及黏土的黏稠泥浆组成。在适当的地形条件下，大量的水体浸透流水、山坡或沟床中的固体堆积物质，使其稳定性降低，饱含水分的固体堆积物质在自身重力作用下发生运动，就形成了泥石流。泥石流是一种灾害性的地质现象。通常泥石流暴发突然、来势凶猛，可携带巨大的石块。因其高速前进，具有强大的能量，因而破坏性极大。</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5045" y="112649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需注意：泥石流的成因是什么？</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706437" cy="804725"/>
            <a:chOff x="251900" y="195486"/>
            <a:chExt cx="3424780" cy="585582"/>
          </a:xfrm>
        </p:grpSpPr>
        <p:sp>
          <p:nvSpPr>
            <p:cNvPr id="7" name="矩形 6"/>
            <p:cNvSpPr/>
            <p:nvPr/>
          </p:nvSpPr>
          <p:spPr>
            <a:xfrm>
              <a:off x="1331640" y="255120"/>
              <a:ext cx="2345040"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第七讲 泥石流自救</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1769745"/>
            <a:ext cx="11730990" cy="466153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对居民点的危害</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泥石流最常见的危害之一，是冲进乡村、城镇，摧毁房屋、工厂、企事业单位及其他场所设施，淹没人、畜、毁坏土地，甚至造成村毁人亡的灾难。</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对交通的危害</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泥石流可直接埋没车站，铁路、公路，摧毁路基、桥涵等设施，致使交通中断，还造成堵车、汽车颠覆，造成重大的人身伤亡事故。有时泥石流汇入河道，引起河道大幅度变迁，间接毁坏公路、铁路及其他构筑物，甚至迫使道路改线，造成巨大的经济损失。</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对水利工程的危害</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对水利工程的危害主要是冲毁水电站、引水渠道及过沟建筑物，淤埋水电站尾水渠，并淤积水库、磨蚀坝面等。</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 对矿山的危害</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对矿山的危害主要是摧毁矿山及其设施，淤埋矿山坑道、伤害矿山人员、造成停工停产，甚至使矿山报废。</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5045" y="112649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必学习：泥石流带来的危害有哪些？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706437" cy="804725"/>
            <a:chOff x="251900" y="195486"/>
            <a:chExt cx="3424780" cy="585582"/>
          </a:xfrm>
        </p:grpSpPr>
        <p:sp>
          <p:nvSpPr>
            <p:cNvPr id="7" name="矩形 6"/>
            <p:cNvSpPr/>
            <p:nvPr/>
          </p:nvSpPr>
          <p:spPr>
            <a:xfrm>
              <a:off x="1331640" y="255120"/>
              <a:ext cx="2345040"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第七讲 泥石流自救</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1769745"/>
            <a:ext cx="11730990" cy="466153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迅速撤离到安全的避难场地</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避灾场地应选择在易滑坡两侧外围。遇到山体崩滑时，要朝垂直于滚石前进的方向跑。在确保安全的情况下，要离你居住的地方越近越好，交通、水、电越方便越好。千万不要在逃离时朝着滑坡方向跑。更不要不知所措，随滑坡滚动。千万不要将避灾场地选择在滑坡的上坡或下坡。也不要从一个危险区跑到另一个危险区。要听从统一安排，不要自己选择路线。</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跑不出去时应躲在坚实的障碍物下</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遇到山体崩滑，当你无法继续逃离时，应迅速抱住身边的树木等固定物体，但不要爬到树上。可躲避在结实的障碍物下，或蹲在地坎、地沟里。应注意保护好头部，可利用身边的衣物裹住头部。</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山体滑坡结束后不立即回家</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滑坡停止后，不应立刻回家检查情况。因为滑坡会连续发生，贸然回家，可能会遭到第二次滑坡的侵害。只有当滑坡已经过去，并且自家的房屋远离滑坡，确认安全后再回家。</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5045" y="112649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必掌握：遭遇泥石流，应如何自救？</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1" cy="804725"/>
            <a:chOff x="251900" y="195486"/>
            <a:chExt cx="3164630" cy="585582"/>
          </a:xfrm>
        </p:grpSpPr>
        <p:sp>
          <p:nvSpPr>
            <p:cNvPr id="7" name="矩形 6"/>
            <p:cNvSpPr/>
            <p:nvPr/>
          </p:nvSpPr>
          <p:spPr>
            <a:xfrm>
              <a:off x="1331640" y="255120"/>
              <a:ext cx="2084890"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第八讲 地震自救</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569095" y="1386807"/>
            <a:ext cx="11054246" cy="1753235"/>
          </a:xfrm>
          <a:prstGeom prst="rect">
            <a:avLst/>
          </a:prstGeom>
          <a:noFill/>
        </p:spPr>
        <p:txBody>
          <a:bodyPr wrap="square" rtlCol="0">
            <a:spAutoFit/>
          </a:bodyPr>
          <a:lstStyle/>
          <a:p>
            <a:pPr indent="457200">
              <a:lnSpc>
                <a:spcPct val="150000"/>
              </a:lnSpc>
            </a:pP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地震是地壳快速释放能量过程中造成的震动，其间会产生地震波，常常造成重大的财产损失和人员伤亡。大地震动是地震最直观的表现。在海底或滨海地区发生的强烈地震，能引起巨大的波浪，称为海啸。在内陆地区发生的强烈地震，会引发滑坡、崩塌、地裂缝等次生灾害。</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1" cy="804725"/>
            <a:chOff x="251900" y="195486"/>
            <a:chExt cx="3164630" cy="585582"/>
          </a:xfrm>
        </p:grpSpPr>
        <p:sp>
          <p:nvSpPr>
            <p:cNvPr id="7" name="矩形 6"/>
            <p:cNvSpPr/>
            <p:nvPr/>
          </p:nvSpPr>
          <p:spPr>
            <a:xfrm>
              <a:off x="1331640" y="255120"/>
              <a:ext cx="2084890"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第八讲 地震自救</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1769745"/>
            <a:ext cx="11730990" cy="299974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在地震发生前，通常会出现以下一些征兆。</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1）气象异常。如出现大风、暴雨、大雪、骤然增温等。</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2）动物行为怪异。在地震发生之前数星期或数月，有些动物的行为会非常怪异，如信鸽迷失方向、猪互相撕咬、耕牛掀翻牛棚、老鼠白天在马路上乱窜、狗整天吠叫等。</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3）植物发生异常变化。</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4）地下水异常。地下水包括井水、泉水等，主要异常有发浑、冒泡、升温、变色、变味等。</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5）地声异常。地声异常是指地震前来自地下的声音。</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5045" y="112649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需注意：地震的征兆有哪些？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1"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第三讲 抵制邪教活动</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682125" y="2135472"/>
            <a:ext cx="11054246" cy="133794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第一，破除迷信，相信科学。</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第二，关爱家庭，珍爱生命。</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第三，崇尚文明，反对邪教。</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681990" y="1419225"/>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二、要崇尚科学，珍爱生命，反对邪教</a:t>
            </a:r>
            <a:endParaRPr lang="zh-CN" altLang="en-US" sz="2500" dirty="0">
              <a:solidFill>
                <a:srgbClr val="FF0000"/>
              </a:solidFill>
              <a:latin typeface="华文中宋" panose="02010600040101010101" pitchFamily="2" charset="-122"/>
              <a:ea typeface="华文中宋" panose="02010600040101010101" pitchFamily="2" charset="-122"/>
            </a:endParaRPr>
          </a:p>
        </p:txBody>
      </p:sp>
      <p:sp>
        <p:nvSpPr>
          <p:cNvPr id="6" name="文本框 5"/>
          <p:cNvSpPr txBox="1"/>
          <p:nvPr/>
        </p:nvSpPr>
        <p:spPr>
          <a:xfrm>
            <a:off x="710065" y="4413852"/>
            <a:ext cx="11054246" cy="1753235"/>
          </a:xfrm>
          <a:prstGeom prst="rect">
            <a:avLst/>
          </a:prstGeom>
          <a:noFill/>
        </p:spPr>
        <p:txBody>
          <a:bodyPr wrap="square" rtlCol="0">
            <a:spAutoFit/>
          </a:bodyPr>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邪教活动都是违法的，青年学生需要在纷繁复杂的社会生活中正确识别真伪，认清对错，自觉抵制邪教。</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第一，不听、不信、不传。</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第二，检举、揭发邪教的违法活动。</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第三，积极宣传，主动参与反邪教活动。</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9" name="文本框 8"/>
          <p:cNvSpPr txBox="1"/>
          <p:nvPr/>
        </p:nvSpPr>
        <p:spPr>
          <a:xfrm>
            <a:off x="709930" y="3697605"/>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三、要加强反邪教知识的学习，切实提高辨别和抵制邪教的能力</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第八讲 地震自救</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2597785"/>
            <a:ext cx="11730990" cy="216852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1）如果住在高层楼房，切不可跳楼逃生，应立即在居所选择较理想的地方躲避，如床下、桌子底下、卫生间、厨房、储藏室及墙角。</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如果居住在平房，而且场地开阔，地震时可逃到户外。外逃时，最好头顶被子、枕头或安全帽。如来不及，最好在室内避震。可躲在桌下、床下或其他地方，依靠它们的支撑，挡住砸下的水泥块和砖块等，但是一定要远离窗户。</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5045" y="112649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必学习：如何避震？</a:t>
            </a:r>
            <a:endParaRPr lang="zh-CN" altLang="en-US" sz="2800" dirty="0">
              <a:solidFill>
                <a:srgbClr val="FF0000"/>
              </a:solidFill>
              <a:latin typeface="华文中宋" panose="02010600040101010101" pitchFamily="2" charset="-122"/>
              <a:ea typeface="华文中宋" panose="02010600040101010101" pitchFamily="2" charset="-122"/>
            </a:endParaRPr>
          </a:p>
        </p:txBody>
      </p:sp>
      <p:sp>
        <p:nvSpPr>
          <p:cNvPr id="16" name="文本框 15"/>
          <p:cNvSpPr txBox="1"/>
          <p:nvPr/>
        </p:nvSpPr>
        <p:spPr>
          <a:xfrm>
            <a:off x="681990" y="1964690"/>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一、在家中的避震方法</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第八讲 地震自救</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2202815"/>
            <a:ext cx="11730990" cy="299974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1）影剧院、大型娱乐场所发生地震时，应立即停止活动，躲在排椅下。此外，舞台脚下也是避难的好地方。等地震停止后，有秩序地从出口撤离。</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2）正在进行比赛的体育场馆，应立即停止比赛，稳定情绪，防止慌乱、拥挤。等地震过后，有组织、有步骤地向体育场外疏导。</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3）正在教室上课的学生，发生地震时应迅速将书包放在头顶，躲在课桌下。等地震停止时，在教师的统一指挥下，迅速撤离教室，就近在开阔地避震。</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4）正在野外旅游，应迅速离开山边、水边等危险环境，选择开阔、稳定的地方避震。</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16" name="文本框 15"/>
          <p:cNvSpPr txBox="1"/>
          <p:nvPr/>
        </p:nvSpPr>
        <p:spPr>
          <a:xfrm>
            <a:off x="681990" y="1410970"/>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二、在公共场所的避震方法</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1" cy="804725"/>
            <a:chOff x="251900" y="195486"/>
            <a:chExt cx="3164630" cy="585582"/>
          </a:xfrm>
        </p:grpSpPr>
        <p:sp>
          <p:nvSpPr>
            <p:cNvPr id="7" name="矩形 6"/>
            <p:cNvSpPr/>
            <p:nvPr/>
          </p:nvSpPr>
          <p:spPr>
            <a:xfrm>
              <a:off x="1331640" y="255120"/>
              <a:ext cx="2084890"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第八讲 地震自救</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1769745"/>
            <a:ext cx="11730990" cy="466153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地震时如被埋压在废墟下，千万不要惊慌，应该树立生存的信心，做好以下自救措施。</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保障呼吸畅通</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防止发生火灾</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不要使用明火，防止引爆易燃气体。</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扩大和稳定生存空间</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避开身体上方不结实的倒塌物和其他容易掉落的物体，扩大和稳定生存空间，用砖块、木棍等支撑断壁残垣，以防余震发生后，环境进一步恶化。</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 设法脱离险境</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5. 维持生命</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如果被埋在废墟下的时间比较长，而救援人员未到，应想办法维持自己的生命。尽量寻找食品和饮用水，合理分配使用，以保持较长时间的等待，必要时自己的尿液也能起到解渴作用。</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5045" y="112649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必掌握：地震后，被埋在废墟中应该怎么办？</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任意多边形 24"/>
          <p:cNvSpPr/>
          <p:nvPr/>
        </p:nvSpPr>
        <p:spPr>
          <a:xfrm>
            <a:off x="2284730" y="2704465"/>
            <a:ext cx="3571875" cy="1199515"/>
          </a:xfrm>
          <a:custGeom>
            <a:avLst/>
            <a:gdLst>
              <a:gd name="connsiteX0" fmla="*/ 22969 w 4359339"/>
              <a:gd name="connsiteY0" fmla="*/ 612474 h 812006"/>
              <a:gd name="connsiteX1" fmla="*/ 411202 w 4359339"/>
              <a:gd name="connsiteY1" fmla="*/ 54468 h 812006"/>
              <a:gd name="connsiteX2" fmla="*/ 515452 w 4359339"/>
              <a:gd name="connsiteY2" fmla="*/ 0 h 812006"/>
              <a:gd name="connsiteX3" fmla="*/ 4232120 w 4359339"/>
              <a:gd name="connsiteY3" fmla="*/ 0 h 812006"/>
              <a:gd name="connsiteX4" fmla="*/ 4336371 w 4359339"/>
              <a:gd name="connsiteY4" fmla="*/ 199532 h 812006"/>
              <a:gd name="connsiteX5" fmla="*/ 3948138 w 4359339"/>
              <a:gd name="connsiteY5" fmla="*/ 757538 h 812006"/>
              <a:gd name="connsiteX6" fmla="*/ 3843888 w 4359339"/>
              <a:gd name="connsiteY6" fmla="*/ 812006 h 812006"/>
              <a:gd name="connsiteX7" fmla="*/ 127220 w 4359339"/>
              <a:gd name="connsiteY7" fmla="*/ 812006 h 812006"/>
              <a:gd name="connsiteX8" fmla="*/ 22969 w 4359339"/>
              <a:gd name="connsiteY8" fmla="*/ 612474 h 812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59339" h="812006">
                <a:moveTo>
                  <a:pt x="22969" y="612474"/>
                </a:moveTo>
                <a:lnTo>
                  <a:pt x="411202" y="54468"/>
                </a:lnTo>
                <a:cubicBezTo>
                  <a:pt x="434925" y="20371"/>
                  <a:pt x="473914" y="0"/>
                  <a:pt x="515452" y="0"/>
                </a:cubicBezTo>
                <a:lnTo>
                  <a:pt x="4232120" y="0"/>
                </a:lnTo>
                <a:cubicBezTo>
                  <a:pt x="4334698" y="0"/>
                  <a:pt x="4394955" y="115330"/>
                  <a:pt x="4336371" y="199532"/>
                </a:cubicBezTo>
                <a:lnTo>
                  <a:pt x="3948138" y="757538"/>
                </a:lnTo>
                <a:cubicBezTo>
                  <a:pt x="3924415" y="791635"/>
                  <a:pt x="3885426" y="812006"/>
                  <a:pt x="3843888" y="812006"/>
                </a:cubicBezTo>
                <a:lnTo>
                  <a:pt x="127220" y="812006"/>
                </a:lnTo>
                <a:cubicBezTo>
                  <a:pt x="24642" y="812006"/>
                  <a:pt x="-35615" y="696677"/>
                  <a:pt x="22969" y="612474"/>
                </a:cubicBezTo>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schemeClr val="lt1"/>
              </a:solidFill>
              <a:cs typeface="+mn-ea"/>
              <a:sym typeface="+mn-lt"/>
            </a:endParaRPr>
          </a:p>
        </p:txBody>
      </p:sp>
      <p:sp>
        <p:nvSpPr>
          <p:cNvPr id="4" name="任意多边形 3"/>
          <p:cNvSpPr>
            <a:spLocks noChangeAspect="1"/>
          </p:cNvSpPr>
          <p:nvPr/>
        </p:nvSpPr>
        <p:spPr>
          <a:xfrm>
            <a:off x="10708801" y="3013869"/>
            <a:ext cx="2387600" cy="23876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bg1">
              <a:lumMod val="65000"/>
            </a:schemeClr>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5" name="任意多边形 4"/>
          <p:cNvSpPr>
            <a:spLocks noChangeAspect="1"/>
          </p:cNvSpPr>
          <p:nvPr/>
        </p:nvSpPr>
        <p:spPr>
          <a:xfrm>
            <a:off x="8230548" y="3756819"/>
            <a:ext cx="2362200" cy="23622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6" name="任意多边形 5"/>
          <p:cNvSpPr>
            <a:spLocks noChangeAspect="1"/>
          </p:cNvSpPr>
          <p:nvPr/>
        </p:nvSpPr>
        <p:spPr>
          <a:xfrm>
            <a:off x="8334849" y="4306094"/>
            <a:ext cx="2247900" cy="22479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7" name="任意多边形 6"/>
          <p:cNvSpPr>
            <a:spLocks noChangeAspect="1"/>
          </p:cNvSpPr>
          <p:nvPr/>
        </p:nvSpPr>
        <p:spPr>
          <a:xfrm>
            <a:off x="8859199" y="1116013"/>
            <a:ext cx="2971800" cy="2971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8" name="任意多边形 7"/>
          <p:cNvSpPr>
            <a:spLocks noChangeAspect="1"/>
          </p:cNvSpPr>
          <p:nvPr/>
        </p:nvSpPr>
        <p:spPr>
          <a:xfrm>
            <a:off x="11291249" y="135969"/>
            <a:ext cx="1384300" cy="13843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9" name="任意多边形 8"/>
          <p:cNvSpPr>
            <a:spLocks noChangeAspect="1"/>
          </p:cNvSpPr>
          <p:nvPr/>
        </p:nvSpPr>
        <p:spPr>
          <a:xfrm>
            <a:off x="8878249" y="582613"/>
            <a:ext cx="2933700" cy="29337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0" name="任意多边形 9"/>
          <p:cNvSpPr>
            <a:spLocks noChangeAspect="1"/>
          </p:cNvSpPr>
          <p:nvPr/>
        </p:nvSpPr>
        <p:spPr>
          <a:xfrm>
            <a:off x="7326148" y="408385"/>
            <a:ext cx="1320800" cy="1320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1" name="任意多边形 10"/>
          <p:cNvSpPr>
            <a:spLocks noChangeAspect="1"/>
          </p:cNvSpPr>
          <p:nvPr/>
        </p:nvSpPr>
        <p:spPr>
          <a:xfrm>
            <a:off x="10163649" y="6294438"/>
            <a:ext cx="838200" cy="8382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2" name="任意多边形 11"/>
          <p:cNvSpPr/>
          <p:nvPr/>
        </p:nvSpPr>
        <p:spPr>
          <a:xfrm>
            <a:off x="11089801" y="5683251"/>
            <a:ext cx="1222374" cy="1222374"/>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bg1">
              <a:lumMod val="65000"/>
            </a:schemeClr>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3" name="任意多边形 12"/>
          <p:cNvSpPr>
            <a:spLocks noChangeAspect="1"/>
          </p:cNvSpPr>
          <p:nvPr/>
        </p:nvSpPr>
        <p:spPr>
          <a:xfrm>
            <a:off x="7421634" y="5569826"/>
            <a:ext cx="701200" cy="7012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4" name="任意多边形 13"/>
          <p:cNvSpPr>
            <a:spLocks noChangeAspect="1"/>
          </p:cNvSpPr>
          <p:nvPr/>
        </p:nvSpPr>
        <p:spPr>
          <a:xfrm>
            <a:off x="11220450" y="2944813"/>
            <a:ext cx="2209800" cy="2209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5" name="任意多边形 14"/>
          <p:cNvSpPr>
            <a:spLocks noChangeAspect="1"/>
          </p:cNvSpPr>
          <p:nvPr/>
        </p:nvSpPr>
        <p:spPr>
          <a:xfrm>
            <a:off x="11363800" y="-383144"/>
            <a:ext cx="1397000" cy="13970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6" name="任意多边形 15"/>
          <p:cNvSpPr/>
          <p:nvPr/>
        </p:nvSpPr>
        <p:spPr>
          <a:xfrm>
            <a:off x="11065113" y="4972370"/>
            <a:ext cx="1222374" cy="1222374"/>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2" name="文本框 1"/>
          <p:cNvSpPr txBox="1"/>
          <p:nvPr/>
        </p:nvSpPr>
        <p:spPr>
          <a:xfrm>
            <a:off x="2595697" y="2705080"/>
            <a:ext cx="6447619" cy="1198880"/>
          </a:xfrm>
          <a:prstGeom prst="rect">
            <a:avLst/>
          </a:prstGeom>
          <a:noFill/>
        </p:spPr>
        <p:txBody>
          <a:bodyPr wrap="square" rtlCol="0">
            <a:spAutoFit/>
          </a:bodyPr>
          <a:p>
            <a:r>
              <a:rPr lang="zh-CN" altLang="en-US" sz="7200" dirty="0">
                <a:solidFill>
                  <a:schemeClr val="bg1"/>
                </a:solidFill>
                <a:latin typeface="Adobe 黑体 Std R" panose="020B0400000000000000" pitchFamily="34" charset="-122"/>
                <a:ea typeface="Adobe 黑体 Std R" panose="020B0400000000000000" pitchFamily="34" charset="-122"/>
                <a:cs typeface="+mn-ea"/>
                <a:sym typeface="+mn-lt"/>
              </a:rPr>
              <a:t>第</a:t>
            </a:r>
            <a:r>
              <a:rPr lang="zh-CN" altLang="en-US" sz="7200" dirty="0">
                <a:solidFill>
                  <a:schemeClr val="bg1"/>
                </a:solidFill>
                <a:latin typeface="Adobe 黑体 Std R" panose="020B0400000000000000" pitchFamily="34" charset="-122"/>
                <a:ea typeface="Adobe 黑体 Std R" panose="020B0400000000000000" pitchFamily="34" charset="-122"/>
                <a:cs typeface="+mn-ea"/>
                <a:sym typeface="+mn-lt"/>
              </a:rPr>
              <a:t>二篇</a:t>
            </a:r>
            <a:endParaRPr lang="zh-CN" altLang="en-US" sz="7200" dirty="0">
              <a:solidFill>
                <a:schemeClr val="bg1"/>
              </a:solidFill>
              <a:latin typeface="Adobe 黑体 Std R" panose="020B0400000000000000" pitchFamily="34" charset="-122"/>
              <a:ea typeface="Adobe 黑体 Std R" panose="020B0400000000000000"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1"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第一讲 机械伤害预防</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569095" y="1386807"/>
            <a:ext cx="11054246" cy="175323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机械的构造不同，它所带来的危险性也不同。特种机械根据其使用场合，大体上是指以下类型的机械：特种作业使用的机械；危险性校大，必须配备特殊的安全装置才允许使用的机械；危险和有害因素较大，需要进行状态监测，以确定其运行状态是否安全的设备；属于国家劳动安全监察部门指定，其设计、制造都必须经劳动安全监察部门审查、批准以及监督的设备。</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2"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第一讲 机械伤害预防</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1769745"/>
            <a:ext cx="3972560" cy="383095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物体打击</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车辆伤害</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机械伤害</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 起重伤害</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5. 触电</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6. 灼烫</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8. 高处坠落</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9. 坍塌</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10. 锅炉爆炸</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5045" y="112649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需注意：机械伤害的类型有哪些？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
        <p:nvSpPr>
          <p:cNvPr id="2" name="文本框 1"/>
          <p:cNvSpPr txBox="1"/>
          <p:nvPr/>
        </p:nvSpPr>
        <p:spPr>
          <a:xfrm>
            <a:off x="5476875" y="1769745"/>
            <a:ext cx="5015865" cy="2168525"/>
          </a:xfrm>
          <a:prstGeom prst="rect">
            <a:avLst/>
          </a:prstGeom>
          <a:noFill/>
        </p:spPr>
        <p:txBody>
          <a:bodyPr wrap="square" rtlCol="0">
            <a:spAutoFit/>
          </a:bodyPr>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11. 容器爆炸</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12. 其他爆炸</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13. 中毒和窒息</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14. 淹溺</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15. 其他伤害</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2"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第一讲 机械伤害预防</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1769745"/>
            <a:ext cx="11730990" cy="216852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安全制度建设</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机械的防冻</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机械的防洪</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 机械的防火</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5. 加设安全装置</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5045" y="112649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必学习：机械事故的预防措施有哪些？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2"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第一讲 机械伤害预防</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1769745"/>
            <a:ext cx="11730990" cy="216852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处理的目的是分析原因，划清责任，找出规律，吸取教训。其处理方法如下。</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机械事故发生后，如有人员受伤，要迅速抢救受伤人员，在不妨碍抢救人员的条件下，注意保留现场，并迅速报告领导和上级主管部门，进行妥善处理。如发生机械事故隐瞒不报，经发现后隐瞒者要严加处理。</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2）事故无论大小， 肇事者和肇事单位均应如实上报， 并填写“机械事故报告单”。一般事故报告单由肇事单位存查，大事故和重大事故报告单应在三日内报上级主管部门。</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5045" y="112649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必掌握：机械事故的处理措施有哪些？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1"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第二讲 触电事故预防</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569095" y="1386807"/>
            <a:ext cx="11054246" cy="92202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随着科学技术的发展，无论是工农业生产，还是日常生活，人们对用电的需求越来越广泛。从事机械设备操作和维修的人员，必须懂得安全用电常识，避免触电事故的发生，以保证人身和机械设备的安全。</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2"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第二讲 触电事故预防</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1769745"/>
            <a:ext cx="11616690" cy="424624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变配电装置引起的触电</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架空线路引起的触电</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室内或室外低压线路引起的触电</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 电缆线路引起的触电</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5. 低压电器引起的触电</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6. 照明装置引起的触电</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7. 电焊设备引发的触电</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8. 起重机和行车引起的触电</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9. 特殊环境内引起的触电</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10. 移动电器引发的触电</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5045" y="112649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需注意：常见的触电事故有哪些？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任意多边形 24"/>
          <p:cNvSpPr/>
          <p:nvPr/>
        </p:nvSpPr>
        <p:spPr>
          <a:xfrm>
            <a:off x="687355" y="2944813"/>
            <a:ext cx="4646645" cy="812006"/>
          </a:xfrm>
          <a:custGeom>
            <a:avLst/>
            <a:gdLst>
              <a:gd name="connsiteX0" fmla="*/ 22969 w 4359339"/>
              <a:gd name="connsiteY0" fmla="*/ 612474 h 812006"/>
              <a:gd name="connsiteX1" fmla="*/ 411202 w 4359339"/>
              <a:gd name="connsiteY1" fmla="*/ 54468 h 812006"/>
              <a:gd name="connsiteX2" fmla="*/ 515452 w 4359339"/>
              <a:gd name="connsiteY2" fmla="*/ 0 h 812006"/>
              <a:gd name="connsiteX3" fmla="*/ 4232120 w 4359339"/>
              <a:gd name="connsiteY3" fmla="*/ 0 h 812006"/>
              <a:gd name="connsiteX4" fmla="*/ 4336371 w 4359339"/>
              <a:gd name="connsiteY4" fmla="*/ 199532 h 812006"/>
              <a:gd name="connsiteX5" fmla="*/ 3948138 w 4359339"/>
              <a:gd name="connsiteY5" fmla="*/ 757538 h 812006"/>
              <a:gd name="connsiteX6" fmla="*/ 3843888 w 4359339"/>
              <a:gd name="connsiteY6" fmla="*/ 812006 h 812006"/>
              <a:gd name="connsiteX7" fmla="*/ 127220 w 4359339"/>
              <a:gd name="connsiteY7" fmla="*/ 812006 h 812006"/>
              <a:gd name="connsiteX8" fmla="*/ 22969 w 4359339"/>
              <a:gd name="connsiteY8" fmla="*/ 612474 h 812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59339" h="812006">
                <a:moveTo>
                  <a:pt x="22969" y="612474"/>
                </a:moveTo>
                <a:lnTo>
                  <a:pt x="411202" y="54468"/>
                </a:lnTo>
                <a:cubicBezTo>
                  <a:pt x="434925" y="20371"/>
                  <a:pt x="473914" y="0"/>
                  <a:pt x="515452" y="0"/>
                </a:cubicBezTo>
                <a:lnTo>
                  <a:pt x="4232120" y="0"/>
                </a:lnTo>
                <a:cubicBezTo>
                  <a:pt x="4334698" y="0"/>
                  <a:pt x="4394955" y="115330"/>
                  <a:pt x="4336371" y="199532"/>
                </a:cubicBezTo>
                <a:lnTo>
                  <a:pt x="3948138" y="757538"/>
                </a:lnTo>
                <a:cubicBezTo>
                  <a:pt x="3924415" y="791635"/>
                  <a:pt x="3885426" y="812006"/>
                  <a:pt x="3843888" y="812006"/>
                </a:cubicBezTo>
                <a:lnTo>
                  <a:pt x="127220" y="812006"/>
                </a:lnTo>
                <a:cubicBezTo>
                  <a:pt x="24642" y="812006"/>
                  <a:pt x="-35615" y="696677"/>
                  <a:pt x="22969" y="612474"/>
                </a:cubicBezTo>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schemeClr val="lt1"/>
              </a:solidFill>
              <a:cs typeface="+mn-ea"/>
              <a:sym typeface="+mn-lt"/>
            </a:endParaRPr>
          </a:p>
        </p:txBody>
      </p:sp>
      <p:sp>
        <p:nvSpPr>
          <p:cNvPr id="4" name="任意多边形 3"/>
          <p:cNvSpPr>
            <a:spLocks noChangeAspect="1"/>
          </p:cNvSpPr>
          <p:nvPr/>
        </p:nvSpPr>
        <p:spPr>
          <a:xfrm>
            <a:off x="10708801" y="3013869"/>
            <a:ext cx="2387600" cy="23876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bg1">
              <a:lumMod val="65000"/>
            </a:schemeClr>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5" name="任意多边形 4"/>
          <p:cNvSpPr>
            <a:spLocks noChangeAspect="1"/>
          </p:cNvSpPr>
          <p:nvPr/>
        </p:nvSpPr>
        <p:spPr>
          <a:xfrm>
            <a:off x="8230548" y="3756819"/>
            <a:ext cx="2362200" cy="23622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6" name="任意多边形 5"/>
          <p:cNvSpPr>
            <a:spLocks noChangeAspect="1"/>
          </p:cNvSpPr>
          <p:nvPr/>
        </p:nvSpPr>
        <p:spPr>
          <a:xfrm>
            <a:off x="8334849" y="4306094"/>
            <a:ext cx="2247900" cy="22479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7" name="任意多边形 6"/>
          <p:cNvSpPr>
            <a:spLocks noChangeAspect="1"/>
          </p:cNvSpPr>
          <p:nvPr/>
        </p:nvSpPr>
        <p:spPr>
          <a:xfrm>
            <a:off x="8859199" y="1116013"/>
            <a:ext cx="2971800" cy="2971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8" name="任意多边形 7"/>
          <p:cNvSpPr>
            <a:spLocks noChangeAspect="1"/>
          </p:cNvSpPr>
          <p:nvPr/>
        </p:nvSpPr>
        <p:spPr>
          <a:xfrm>
            <a:off x="11291249" y="135969"/>
            <a:ext cx="1384300" cy="13843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9" name="任意多边形 8"/>
          <p:cNvSpPr>
            <a:spLocks noChangeAspect="1"/>
          </p:cNvSpPr>
          <p:nvPr/>
        </p:nvSpPr>
        <p:spPr>
          <a:xfrm>
            <a:off x="8878249" y="582613"/>
            <a:ext cx="2933700" cy="29337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0" name="任意多边形 9"/>
          <p:cNvSpPr>
            <a:spLocks noChangeAspect="1"/>
          </p:cNvSpPr>
          <p:nvPr/>
        </p:nvSpPr>
        <p:spPr>
          <a:xfrm>
            <a:off x="7326148" y="408385"/>
            <a:ext cx="1320800" cy="1320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1" name="任意多边形 10"/>
          <p:cNvSpPr>
            <a:spLocks noChangeAspect="1"/>
          </p:cNvSpPr>
          <p:nvPr/>
        </p:nvSpPr>
        <p:spPr>
          <a:xfrm>
            <a:off x="10163649" y="6294438"/>
            <a:ext cx="838200" cy="8382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2" name="任意多边形 11"/>
          <p:cNvSpPr/>
          <p:nvPr/>
        </p:nvSpPr>
        <p:spPr>
          <a:xfrm>
            <a:off x="11089801" y="5683251"/>
            <a:ext cx="1222374" cy="1222374"/>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bg1">
              <a:lumMod val="65000"/>
            </a:schemeClr>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3" name="任意多边形 12"/>
          <p:cNvSpPr>
            <a:spLocks noChangeAspect="1"/>
          </p:cNvSpPr>
          <p:nvPr/>
        </p:nvSpPr>
        <p:spPr>
          <a:xfrm>
            <a:off x="7421634" y="5569826"/>
            <a:ext cx="701200" cy="7012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4" name="任意多边形 13"/>
          <p:cNvSpPr>
            <a:spLocks noChangeAspect="1"/>
          </p:cNvSpPr>
          <p:nvPr/>
        </p:nvSpPr>
        <p:spPr>
          <a:xfrm>
            <a:off x="11220450" y="2944813"/>
            <a:ext cx="2209800" cy="2209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5" name="任意多边形 14"/>
          <p:cNvSpPr>
            <a:spLocks noChangeAspect="1"/>
          </p:cNvSpPr>
          <p:nvPr/>
        </p:nvSpPr>
        <p:spPr>
          <a:xfrm>
            <a:off x="11363800" y="-383144"/>
            <a:ext cx="1397000" cy="13970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6" name="任意多边形 15"/>
          <p:cNvSpPr/>
          <p:nvPr/>
        </p:nvSpPr>
        <p:spPr>
          <a:xfrm>
            <a:off x="11065113" y="4972370"/>
            <a:ext cx="1222374" cy="1222374"/>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20" name="文本框 19"/>
          <p:cNvSpPr txBox="1"/>
          <p:nvPr/>
        </p:nvSpPr>
        <p:spPr>
          <a:xfrm>
            <a:off x="1162502" y="4201140"/>
            <a:ext cx="6447619" cy="1198880"/>
          </a:xfrm>
          <a:prstGeom prst="rect">
            <a:avLst/>
          </a:prstGeom>
          <a:noFill/>
        </p:spPr>
        <p:txBody>
          <a:bodyPr wrap="square" rtlCol="0">
            <a:spAutoFit/>
          </a:bodyPr>
          <a:lstStyle/>
          <a:p>
            <a:r>
              <a:rPr lang="zh-CN" altLang="en-US" sz="7200" dirty="0">
                <a:solidFill>
                  <a:schemeClr val="accent1"/>
                </a:solidFill>
                <a:latin typeface="Adobe 黑体 Std R" panose="020B0400000000000000" pitchFamily="34" charset="-122"/>
                <a:ea typeface="Adobe 黑体 Std R" panose="020B0400000000000000" pitchFamily="34" charset="-122"/>
                <a:cs typeface="+mn-ea"/>
                <a:sym typeface="+mn-lt"/>
              </a:rPr>
              <a:t>校园安全</a:t>
            </a:r>
            <a:endParaRPr lang="zh-CN" altLang="en-US" sz="7200" dirty="0">
              <a:solidFill>
                <a:schemeClr val="accent1"/>
              </a:solidFill>
              <a:latin typeface="Adobe 黑体 Std R" panose="020B0400000000000000" pitchFamily="34" charset="-122"/>
              <a:ea typeface="Adobe 黑体 Std R" panose="020B0400000000000000" pitchFamily="34" charset="-122"/>
              <a:cs typeface="+mn-ea"/>
              <a:sym typeface="+mn-lt"/>
            </a:endParaRPr>
          </a:p>
        </p:txBody>
      </p:sp>
      <p:sp>
        <p:nvSpPr>
          <p:cNvPr id="26" name="文本框 25"/>
          <p:cNvSpPr txBox="1"/>
          <p:nvPr/>
        </p:nvSpPr>
        <p:spPr>
          <a:xfrm>
            <a:off x="1197440" y="2916188"/>
            <a:ext cx="3546009" cy="1014730"/>
          </a:xfrm>
          <a:prstGeom prst="rect">
            <a:avLst/>
          </a:prstGeom>
          <a:noFill/>
        </p:spPr>
        <p:txBody>
          <a:bodyPr wrap="square" rtlCol="0">
            <a:spAutoFit/>
          </a:bodyPr>
          <a:lstStyle/>
          <a:p>
            <a:r>
              <a:rPr lang="zh-CN" altLang="en-US" sz="6000" dirty="0">
                <a:solidFill>
                  <a:schemeClr val="bg1"/>
                </a:solidFill>
                <a:cs typeface="+mn-ea"/>
                <a:sym typeface="+mn-lt"/>
              </a:rPr>
              <a:t>模块二</a:t>
            </a:r>
            <a:endParaRPr lang="zh-CN" altLang="en-US" sz="6000"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2"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第二讲 触电事故预防</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1769745"/>
            <a:ext cx="11616690" cy="383095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1）在所有通电的电气设备上，外壳又无绝缘隔离措施时，或者当绝缘已经损坏的情况下，人体不要直接与通电设备接触，但可以用装有绝缘柄的工具去带电操作。</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2）各种运行的电气设备，如电动机、启动器和变压器等的金属外壳，都必须采取接地或接零保护措施。必要时应装设漏电保护装置。</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3）要经常对电气设备进行检查，发现温升过高或绝缘下降时，应及时查明原因，消除故障。</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4）遇到狂风暴雨、雷电交加和大雪严寒时，发现架空电力线断落在地面上时，人员要离电线落地点8 ～ 10m，要有专人看守，并迅速组织抢修。对于低压线断落地面上，只要人体不直接触及导线，及时进行检修即可。</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5）在配电屏或启动器周围的地面上，应加铺一层干燥的木板或橡胶绝缘垫板。</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6）熔断器的熔丝不能选配过大，不能随意用其他金属导线代替。</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5045" y="112649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必学习：触电事故的预防及应对措施有哪些？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2"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第二讲 触电事故预防</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1769745"/>
            <a:ext cx="11616690" cy="216852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7）不可用木棒或竹竿等物操作高压隔离开关或跌落式熔断器。</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8）导线的截面应与负载电流相配合，否则电线会因过热而烧坏绝缘，发生火灾和其他事故。</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9）屋内线路不可使用裸线或绝缘护套破损的电线来铺设线路。</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10）发生电气故障造成漏电、短路而引起燃烧时，应立即断开电源，并用黄砂、四氯化碳或二氧化碳灭火器扑灭，切不可用水或酸碱泡沫灭火机灭火。</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5045" y="112649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必学习：触电事故的预防及应对措施有哪些？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8459286" cy="804725"/>
            <a:chOff x="251900" y="195486"/>
            <a:chExt cx="6155653" cy="585582"/>
          </a:xfrm>
        </p:grpSpPr>
        <p:sp>
          <p:nvSpPr>
            <p:cNvPr id="7" name="矩形 6"/>
            <p:cNvSpPr/>
            <p:nvPr/>
          </p:nvSpPr>
          <p:spPr>
            <a:xfrm>
              <a:off x="1331640" y="255120"/>
              <a:ext cx="5075913"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必掌握：触电事故的紧急救护措施有哪些？</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1769745"/>
            <a:ext cx="11616690" cy="383095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发现有人触电，切不可惊慌失措，束手无策。应迅速准确地根据触电的具体情况，进行相应的救治。</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人触电后会出现神经麻痹、呼吸中断、心脏停止跳动等症状，外表上呈现昏迷不醒的状态，但不应认为是死亡，而应当看作是假死，并且迅速而持久地进行抢救。</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脱离电源</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脱离电源就是要把触电者接触的那一部分带电设备的开关、刀闸或其他断路设备断开，或设法将触电者与带电设备脱离。因此，人触电后，可能由于痉挛或失去知觉等原因而紧抓带电体，不能自行摆脱电源。在脱离电源中，救护人员既要救人，也要注意保护自己。</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现场急救</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当触电者脱离电源后，应根据触电者的具体情况，对症救治。</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5045" y="112649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必学习：触电事故的预防及应对措施有哪些？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706436" cy="804725"/>
            <a:chOff x="251900" y="195486"/>
            <a:chExt cx="3424780" cy="585582"/>
          </a:xfrm>
        </p:grpSpPr>
        <p:sp>
          <p:nvSpPr>
            <p:cNvPr id="7" name="矩形 6"/>
            <p:cNvSpPr/>
            <p:nvPr/>
          </p:nvSpPr>
          <p:spPr>
            <a:xfrm>
              <a:off x="1331640" y="255120"/>
              <a:ext cx="2345040"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第三讲 职业病防范</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569095" y="1386807"/>
            <a:ext cx="11054246" cy="133794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职业病是指企业、事业单位和个体经济组织的劳动者在职业活动中，因接触粉尘、放射性物质和其他有毒、有害物质等而引起的疾病。各国对职业病的预防都有一定的规定，一般来说在法律规定范围内被指定的疾病可以称作职业病。</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706437" cy="804725"/>
            <a:chOff x="251900" y="195486"/>
            <a:chExt cx="3424780" cy="585582"/>
          </a:xfrm>
        </p:grpSpPr>
        <p:sp>
          <p:nvSpPr>
            <p:cNvPr id="7" name="矩形 6"/>
            <p:cNvSpPr/>
            <p:nvPr/>
          </p:nvSpPr>
          <p:spPr>
            <a:xfrm>
              <a:off x="1331640" y="255120"/>
              <a:ext cx="2345040"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第三讲 职业病防范</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1769745"/>
            <a:ext cx="11616690" cy="258445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在生产劳动中，劳动者由于接触生产中使用或产生的有毒化学物质、粉尘、气雾、异常的气象条件、高低气压、噪声、振动、微波、X 射线、Y 射线、细菌、霉菌等对身体产生危害，或长期强迫体位操作，迫使局部组织器官持续受压等，均可引起职业病。</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根据现行卫生部与劳动和社会保障部颁布的《职业病目录》，职业病可以分为：①尘肺、②职业性放射性疾病、③职业中毒、④物理因素所致职业病、⑤生物因素所致职业病、⑥职业性皮肤病、⑦职业性眼病、⑧职业性耳鼻喉口腔疾病、⑨职业性肿瘤、⑩其他职业病等共十大类，百余种。其中最常见的是尘肺职业中毒、职业性皮肤病等。</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5045" y="112649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需注意：常见的职业病有哪些？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706437" cy="804725"/>
            <a:chOff x="251900" y="195486"/>
            <a:chExt cx="3424780" cy="585582"/>
          </a:xfrm>
        </p:grpSpPr>
        <p:sp>
          <p:nvSpPr>
            <p:cNvPr id="7" name="矩形 6"/>
            <p:cNvSpPr/>
            <p:nvPr/>
          </p:nvSpPr>
          <p:spPr>
            <a:xfrm>
              <a:off x="1331640" y="255120"/>
              <a:ext cx="2345040"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第三讲 职业病防范</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1769745"/>
            <a:ext cx="11616690" cy="383095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1）病因明确。职业病一般是由于接触职业性有害因素而引起的。</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2）发病与劳动条件密切相关。发病与否及发病时间的早与迟，往往取决于接触职业性有害因素的时间、数量。劳动强度大、作业场所环境恶劣是导致职业病发病的根本原因。</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3）具有群体性发病的特征。在同一作业环境下，多是同时或先后出现一批相同的职业病患者，很少出现仅有个别人发病的情况。</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4）具有临床特征。同一种职业病在发病时间、临床表现、病程进展上往往具有特定的表现。</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5）职业病的范围日趋扩大。随着科学技术的进步和国家经济实力的提高，越来越多的职业病将被发现。</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6）已经被发现的职业病可以预防或减少。对已经发现的职业病的预防或控制，主要取决于国家和企业对职业病的预防（治疗）措施的投入力度的大小。</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5045" y="112649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必学习：职业病的特点有哪些？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706437" cy="804725"/>
            <a:chOff x="251900" y="195486"/>
            <a:chExt cx="3424780" cy="585582"/>
          </a:xfrm>
        </p:grpSpPr>
        <p:sp>
          <p:nvSpPr>
            <p:cNvPr id="7" name="矩形 6"/>
            <p:cNvSpPr/>
            <p:nvPr/>
          </p:nvSpPr>
          <p:spPr>
            <a:xfrm>
              <a:off x="1331640" y="255120"/>
              <a:ext cx="2345040"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第三讲 职业病防范</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0375" y="2617470"/>
            <a:ext cx="11616690" cy="175323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要从源头控制。</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加强个人防护</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提高警惕</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 发现问题要及时向劳动、卫生部门检举投诉</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5045" y="112649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必掌握：职业病的预防措施有哪些？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
        <p:nvSpPr>
          <p:cNvPr id="16" name="文本框 15"/>
          <p:cNvSpPr txBox="1"/>
          <p:nvPr/>
        </p:nvSpPr>
        <p:spPr>
          <a:xfrm>
            <a:off x="681990" y="1964690"/>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一、做好在岗预防</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706437" cy="804725"/>
            <a:chOff x="251900" y="195486"/>
            <a:chExt cx="3424780" cy="585582"/>
          </a:xfrm>
        </p:grpSpPr>
        <p:sp>
          <p:nvSpPr>
            <p:cNvPr id="7" name="矩形 6"/>
            <p:cNvSpPr/>
            <p:nvPr/>
          </p:nvSpPr>
          <p:spPr>
            <a:xfrm>
              <a:off x="1331640" y="255120"/>
              <a:ext cx="2345040"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第三讲 职业病防范</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185420" y="2096135"/>
            <a:ext cx="11891645" cy="466153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1）推广技术革新，改革生产工艺。例如：以无毒或低毒的物质代替有毒或剧毒的物质，以低噪声设备代替高噪声设备；生产过程实现机械化，自动化，从而减少工人与有害因素接触的机会。</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2）采取通风、排毒、降噪、隔离等技术性措施减少或消除生产性有害因素。</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3）加强生产设备的管理，防止有毒物质的“跑、冒、滴、漏”污染环境。</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4）对新建、改建、扩建和技术改造项目，劳动安全设施必须与主体工程同时设计，同时施工，同时投入生产和使用，确保这些项目完成后有害因素的浓度或强度可以达到国家标准。</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5）制定和严格遵守安全操作规程，防止发生意外事故。</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6）加强个人防护，养成良好的卫生习惯，防止有害物质进入体内。</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7）合理安排休息制度，注意营养，增强机体对有害物质的抵抗能力。</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8）进行就业前体格检查和定期体格检查，及早发现禁忌证及职业病患者，及时进行处理。</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9）根据国家制定的一系列卫生标准，定期检查作业环境中生产性有害因素的浓度或强度，及时发现问题并解决。</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16" name="文本框 15"/>
          <p:cNvSpPr txBox="1"/>
          <p:nvPr/>
        </p:nvSpPr>
        <p:spPr>
          <a:xfrm>
            <a:off x="681990" y="1443355"/>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二、预防职业病的主要措施</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706437" cy="804725"/>
            <a:chOff x="251900" y="195486"/>
            <a:chExt cx="3424780" cy="585582"/>
          </a:xfrm>
        </p:grpSpPr>
        <p:sp>
          <p:nvSpPr>
            <p:cNvPr id="7" name="矩形 6"/>
            <p:cNvSpPr/>
            <p:nvPr/>
          </p:nvSpPr>
          <p:spPr>
            <a:xfrm>
              <a:off x="1331640" y="255120"/>
              <a:ext cx="2345040"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第三讲 职业病防范</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185420" y="1794510"/>
            <a:ext cx="11891645" cy="507746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职业病的预防遵循三级预防原则</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1）一级预防，从根本上着手，使劳动者尽可能不接触职业性有害因素，或控制作业场所有害因素水平在卫生标准允许范围内。</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2）二级预防，对作业工人实施健康监护，早期发现职业损害，及时处理，有效治疗，防止病情进一步扩展。</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3）三级预防，对已患职业病的患者进行积极治疗，促使患者早日康复。三级预防的关系是：突出一级预防，加强二级预防，做好三级预防。</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落实三级预防的基本措施</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1）实施劳动卫生监督，包括预防性和经常性卫生监督，以及事故性处理。新建、扩建、改建工程项目的卫生防护设施“三同时”验收是其重要的内容。</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2）降低有害因素浓（强）度。常见的卫生技术措施要从工艺上改进，防止有害因素扩散，推广运用低毒、无毒的材料或技术，配置个人防护用品，通风防尘等。</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3）职业性健康筛检。已形成的常规的措施有就业职业性体检、定期职业性体检和离退休职业性定检。</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16" name="文本框 15"/>
          <p:cNvSpPr txBox="1"/>
          <p:nvPr/>
        </p:nvSpPr>
        <p:spPr>
          <a:xfrm>
            <a:off x="681990" y="1221105"/>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三、职业病预防原则与基本措施</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任意多边形 24"/>
          <p:cNvSpPr/>
          <p:nvPr/>
        </p:nvSpPr>
        <p:spPr>
          <a:xfrm>
            <a:off x="2284730" y="2704465"/>
            <a:ext cx="3571875" cy="1199515"/>
          </a:xfrm>
          <a:custGeom>
            <a:avLst/>
            <a:gdLst>
              <a:gd name="connsiteX0" fmla="*/ 22969 w 4359339"/>
              <a:gd name="connsiteY0" fmla="*/ 612474 h 812006"/>
              <a:gd name="connsiteX1" fmla="*/ 411202 w 4359339"/>
              <a:gd name="connsiteY1" fmla="*/ 54468 h 812006"/>
              <a:gd name="connsiteX2" fmla="*/ 515452 w 4359339"/>
              <a:gd name="connsiteY2" fmla="*/ 0 h 812006"/>
              <a:gd name="connsiteX3" fmla="*/ 4232120 w 4359339"/>
              <a:gd name="connsiteY3" fmla="*/ 0 h 812006"/>
              <a:gd name="connsiteX4" fmla="*/ 4336371 w 4359339"/>
              <a:gd name="connsiteY4" fmla="*/ 199532 h 812006"/>
              <a:gd name="connsiteX5" fmla="*/ 3948138 w 4359339"/>
              <a:gd name="connsiteY5" fmla="*/ 757538 h 812006"/>
              <a:gd name="connsiteX6" fmla="*/ 3843888 w 4359339"/>
              <a:gd name="connsiteY6" fmla="*/ 812006 h 812006"/>
              <a:gd name="connsiteX7" fmla="*/ 127220 w 4359339"/>
              <a:gd name="connsiteY7" fmla="*/ 812006 h 812006"/>
              <a:gd name="connsiteX8" fmla="*/ 22969 w 4359339"/>
              <a:gd name="connsiteY8" fmla="*/ 612474 h 812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59339" h="812006">
                <a:moveTo>
                  <a:pt x="22969" y="612474"/>
                </a:moveTo>
                <a:lnTo>
                  <a:pt x="411202" y="54468"/>
                </a:lnTo>
                <a:cubicBezTo>
                  <a:pt x="434925" y="20371"/>
                  <a:pt x="473914" y="0"/>
                  <a:pt x="515452" y="0"/>
                </a:cubicBezTo>
                <a:lnTo>
                  <a:pt x="4232120" y="0"/>
                </a:lnTo>
                <a:cubicBezTo>
                  <a:pt x="4334698" y="0"/>
                  <a:pt x="4394955" y="115330"/>
                  <a:pt x="4336371" y="199532"/>
                </a:cubicBezTo>
                <a:lnTo>
                  <a:pt x="3948138" y="757538"/>
                </a:lnTo>
                <a:cubicBezTo>
                  <a:pt x="3924415" y="791635"/>
                  <a:pt x="3885426" y="812006"/>
                  <a:pt x="3843888" y="812006"/>
                </a:cubicBezTo>
                <a:lnTo>
                  <a:pt x="127220" y="812006"/>
                </a:lnTo>
                <a:cubicBezTo>
                  <a:pt x="24642" y="812006"/>
                  <a:pt x="-35615" y="696677"/>
                  <a:pt x="22969" y="612474"/>
                </a:cubicBezTo>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schemeClr val="lt1"/>
              </a:solidFill>
              <a:cs typeface="+mn-ea"/>
              <a:sym typeface="+mn-lt"/>
            </a:endParaRPr>
          </a:p>
        </p:txBody>
      </p:sp>
      <p:sp>
        <p:nvSpPr>
          <p:cNvPr id="4" name="任意多边形 3"/>
          <p:cNvSpPr>
            <a:spLocks noChangeAspect="1"/>
          </p:cNvSpPr>
          <p:nvPr/>
        </p:nvSpPr>
        <p:spPr>
          <a:xfrm>
            <a:off x="10708801" y="3013869"/>
            <a:ext cx="2387600" cy="23876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bg1">
              <a:lumMod val="65000"/>
            </a:schemeClr>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5" name="任意多边形 4"/>
          <p:cNvSpPr>
            <a:spLocks noChangeAspect="1"/>
          </p:cNvSpPr>
          <p:nvPr/>
        </p:nvSpPr>
        <p:spPr>
          <a:xfrm>
            <a:off x="8230548" y="3756819"/>
            <a:ext cx="2362200" cy="23622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6" name="任意多边形 5"/>
          <p:cNvSpPr>
            <a:spLocks noChangeAspect="1"/>
          </p:cNvSpPr>
          <p:nvPr/>
        </p:nvSpPr>
        <p:spPr>
          <a:xfrm>
            <a:off x="8334849" y="4306094"/>
            <a:ext cx="2247900" cy="22479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7" name="任意多边形 6"/>
          <p:cNvSpPr>
            <a:spLocks noChangeAspect="1"/>
          </p:cNvSpPr>
          <p:nvPr/>
        </p:nvSpPr>
        <p:spPr>
          <a:xfrm>
            <a:off x="8859199" y="1116013"/>
            <a:ext cx="2971800" cy="2971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8" name="任意多边形 7"/>
          <p:cNvSpPr>
            <a:spLocks noChangeAspect="1"/>
          </p:cNvSpPr>
          <p:nvPr/>
        </p:nvSpPr>
        <p:spPr>
          <a:xfrm>
            <a:off x="11291249" y="135969"/>
            <a:ext cx="1384300" cy="13843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9" name="任意多边形 8"/>
          <p:cNvSpPr>
            <a:spLocks noChangeAspect="1"/>
          </p:cNvSpPr>
          <p:nvPr/>
        </p:nvSpPr>
        <p:spPr>
          <a:xfrm>
            <a:off x="8878249" y="582613"/>
            <a:ext cx="2933700" cy="29337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0" name="任意多边形 9"/>
          <p:cNvSpPr>
            <a:spLocks noChangeAspect="1"/>
          </p:cNvSpPr>
          <p:nvPr/>
        </p:nvSpPr>
        <p:spPr>
          <a:xfrm>
            <a:off x="7326148" y="408385"/>
            <a:ext cx="1320800" cy="1320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1" name="任意多边形 10"/>
          <p:cNvSpPr>
            <a:spLocks noChangeAspect="1"/>
          </p:cNvSpPr>
          <p:nvPr/>
        </p:nvSpPr>
        <p:spPr>
          <a:xfrm>
            <a:off x="10163649" y="6294438"/>
            <a:ext cx="838200" cy="8382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2" name="任意多边形 11"/>
          <p:cNvSpPr/>
          <p:nvPr/>
        </p:nvSpPr>
        <p:spPr>
          <a:xfrm>
            <a:off x="11089801" y="5683251"/>
            <a:ext cx="1222374" cy="1222374"/>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bg1">
              <a:lumMod val="65000"/>
            </a:schemeClr>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3" name="任意多边形 12"/>
          <p:cNvSpPr>
            <a:spLocks noChangeAspect="1"/>
          </p:cNvSpPr>
          <p:nvPr/>
        </p:nvSpPr>
        <p:spPr>
          <a:xfrm>
            <a:off x="7421634" y="5569826"/>
            <a:ext cx="701200" cy="7012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4" name="任意多边形 13"/>
          <p:cNvSpPr>
            <a:spLocks noChangeAspect="1"/>
          </p:cNvSpPr>
          <p:nvPr/>
        </p:nvSpPr>
        <p:spPr>
          <a:xfrm>
            <a:off x="11220450" y="2944813"/>
            <a:ext cx="2209800" cy="2209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5" name="任意多边形 14"/>
          <p:cNvSpPr>
            <a:spLocks noChangeAspect="1"/>
          </p:cNvSpPr>
          <p:nvPr/>
        </p:nvSpPr>
        <p:spPr>
          <a:xfrm>
            <a:off x="11363800" y="-383144"/>
            <a:ext cx="1397000" cy="13970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6" name="任意多边形 15"/>
          <p:cNvSpPr/>
          <p:nvPr/>
        </p:nvSpPr>
        <p:spPr>
          <a:xfrm>
            <a:off x="11065113" y="4972370"/>
            <a:ext cx="1222374" cy="1222374"/>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2" name="文本框 1"/>
          <p:cNvSpPr txBox="1"/>
          <p:nvPr/>
        </p:nvSpPr>
        <p:spPr>
          <a:xfrm>
            <a:off x="2595697" y="2705080"/>
            <a:ext cx="6447619" cy="1198880"/>
          </a:xfrm>
          <a:prstGeom prst="rect">
            <a:avLst/>
          </a:prstGeom>
          <a:noFill/>
        </p:spPr>
        <p:txBody>
          <a:bodyPr wrap="square" rtlCol="0">
            <a:spAutoFit/>
          </a:bodyPr>
          <a:p>
            <a:r>
              <a:rPr lang="zh-CN" altLang="en-US" sz="7200" dirty="0">
                <a:solidFill>
                  <a:schemeClr val="bg1"/>
                </a:solidFill>
                <a:latin typeface="Adobe 黑体 Std R" panose="020B0400000000000000" pitchFamily="34" charset="-122"/>
                <a:ea typeface="Adobe 黑体 Std R" panose="020B0400000000000000" pitchFamily="34" charset="-122"/>
                <a:cs typeface="+mn-ea"/>
                <a:sym typeface="+mn-lt"/>
              </a:rPr>
              <a:t>第</a:t>
            </a:r>
            <a:r>
              <a:rPr lang="zh-CN" altLang="en-US" sz="7200" dirty="0">
                <a:solidFill>
                  <a:schemeClr val="bg1"/>
                </a:solidFill>
                <a:latin typeface="Adobe 黑体 Std R" panose="020B0400000000000000" pitchFamily="34" charset="-122"/>
                <a:ea typeface="Adobe 黑体 Std R" panose="020B0400000000000000" pitchFamily="34" charset="-122"/>
                <a:cs typeface="+mn-ea"/>
                <a:sym typeface="+mn-lt"/>
              </a:rPr>
              <a:t>三篇</a:t>
            </a:r>
            <a:endParaRPr lang="zh-CN" altLang="en-US" sz="7200" dirty="0">
              <a:solidFill>
                <a:schemeClr val="bg1"/>
              </a:solidFill>
              <a:latin typeface="Adobe 黑体 Std R" panose="020B0400000000000000" pitchFamily="34" charset="-122"/>
              <a:ea typeface="Adobe 黑体 Std R" panose="020B0400000000000000"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1"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第一讲 预防运动意外</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569095" y="1386807"/>
            <a:ext cx="11054246" cy="133794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运动能促进人的身体健康，缓解不良情绪。运动健身有很多不同的方式方法，如慢走、跑步、器械锻炼等。日常生活中很多人会选择运动来强身健体， 在运动过程中可能发生运动意外，如扭伤、骨折等，严重的会导致猝死。因此，科学合理的运动，强身健体的同时也要预防意外的发生。</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1"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第一讲 熟悉劳动法律</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569095" y="1386807"/>
            <a:ext cx="11054246" cy="50673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劳动法是调整劳动关系以及与劳动关系密切联系的其他社会关系的法律规范的总称。</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2"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第一讲 熟悉劳动法律</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1769745"/>
            <a:ext cx="11470005" cy="299974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从法理学的角度来看，劳动法有广义和狭义之分。广义上的劳动法指具有立法权的主体制定的调整劳动关系以及与劳动关系密切相关的其他社会关系的法律规范总称，包括法律、行政法规、部门规章等，主要有《关于工资总额组成的规定》《工资支付暂行规定》《退休年龄相关规定》《企业劳动争议处理条例》《关于贯彻执行〈中华人民共和国劳动法〉若干问题的意见》《最低工资规定》等。狭义上的劳动法仅指由全国人民代表大会及其常务委员会制定的调整劳动关系以及与劳动关系密切相关的其他社会关系的法律。1994 年7 月5 日，第八届全国人民代表大会常务委员会第八次会议通过的《中华人民共和国劳动法》，自1995 年1 月1 日起施行，这是狭义上的劳动法。</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5045" y="112649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需注意：劳动法的概念是什么？</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2"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第一讲 熟悉劳动法律</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1769745"/>
            <a:ext cx="11470005" cy="507746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（一）劳动关系</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劳动关系是劳动者按照劳动合同为用人单位提供劳动过程中形成的社会关系。劳动者为用人单位提供劳动，用人单位支付工资，劳动者与用人单位在劳动过程中形成劳动关系。劳动关系的一方主体是劳动者，另一方主体是用人单位。</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（二）与劳动关系密切联系的其他社会关系</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劳动法还调整与劳动关系密切联系的其他一些社会关系，这些关系本身并不是劳动关系，由于这些关系与劳动关系密切相关，因而受到劳动法的调整。与劳动关系密切相关的其他社会关系包括以下几个方面。</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劳动管理方面的关系</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工会活动方面的关系</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劳动保险关系</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 劳动争议处理关系</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5. 劳动监察关系</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5045" y="112649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必学习：劳动法的调整对象有哪些？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2"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第一讲 熟悉劳动法律</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1769745"/>
            <a:ext cx="11470005" cy="299974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（一）适用劳动法的范围</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中华人民共和国境内的企业、个体经济组织和与之形成劳动关系的劳动者，国家机关、事业组织、社会团体和与之建立劳动合同关系的劳动者，适用劳动法。</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（二）不适用劳动法的情形</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公务员和参照实行公务员制度的事业组织和社会团体的工作人员，以及农村劳动者（乡镇企业职工和进城务工、经商的农民除外）、现役军人和家庭保姆不适用劳动法。此外，在校生利用业余时间勤工助学，不视为就业，未建立劳动关系，可以不签订劳动合同。</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5045" y="112649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必掌握：劳动法的适用范围有哪些？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1"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第二讲 警惕求职陷阱</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569095" y="1386807"/>
            <a:ext cx="11054246" cy="175323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随着毕业生的增多，就业市场日趋饱和，毕业生就业压力不断增大，在供需矛盾的影响下，各种就业陷阱出现在就业市场上。很多学生对就业陷阱的认识不够清楚，在就业过程中往往会误入其中，导致自己不能成功就业，甚至损害自身利益。因此，指导学生警惕并防范就业陷阱，增加学生就业的成功率，提高就业质量成为就业工作的一项重要课题。</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2"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第二讲 警惕求职陷阱</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1769745"/>
            <a:ext cx="11470005" cy="383095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网络陷阱</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网络招聘具有信息量大、覆盖面广、方便快捷、不受时空限制等优点，但是虚拟的网络世界也为一些不法分子提供了机会，方便他们针对求职者的意向，提供虚假职位或巧立名目骗取求职者的钱财。</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中介陷阱</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对毕业生而言，通过中介机构找工作无疑是一个便捷的途径，但一些不法分子也注意到了这个牟利途径。</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押金陷阱</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一些用人单位以高工资、低门槛为诱饵，利用毕业生求职心切的心理，索要押金。</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 工资陷阱</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毕业生在求职过程中，工资是一个很重要的参考条件。</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5045" y="112649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需注意：常见的求职陷阱有哪些？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2"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第二讲 警惕求职陷阱</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1769745"/>
            <a:ext cx="11470005" cy="341503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5. 合同陷阱</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劳动合同是劳动者与用人单位之间确立劳动关系、明确双方权利和义务的协议。毕业生求职成功并入职后，都要与用人单位签订劳动合同。</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6. 试用陷阱</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试用陷阱是毕业生求职过程中常见的就业陷阱，如单方面延长试用期、试用期“永远”不合格等。</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7. 岗位陷阱</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有些用人单位在招聘广告上故意把某些职位（如业务员、保险代理员）写成市场总监、事业部经理等，以吸引求职者；有的用人单位还会以“到基层先锻炼”为幌子欺骗求职者。</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5045" y="112649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需注意：常见的求职陷阱有哪些？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2"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第二讲 警惕求职陷阱</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1769745"/>
            <a:ext cx="11470005" cy="424624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所谓求职陷阱，是指求职者将要从事的工作内容，并不是招聘者在书面上或原先口头承诺的内容要件，或招聘者借工作机会的诱因及其他诱人条件，用骗术使求职者付出不属于原订劳动契约内容的额外财务支付，或违背其个人意愿而从事违背善良风俗的行为等一系列用人单位以招聘、就业为名义进行非法牟利的活动。</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根据央视《东方时空》栏目公布的调查结果，在12 463 名接受调查的学生求职者中，55% 的人遇到过求职陷阱。多年来寒窗苦读，终于到了得以展现自己能力之时，学生们纷纷全身心地投入求职的人海中。然而，在尚不规范的就业市场上，学生还处于弱势地位，常常会遇到各种各样的求职陷阱。想要学会如何避开求职陷阱，首先必须知道“陷阱”是如何挖出来的。</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社会因素</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个人因素</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企业因素</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5045" y="112649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必学习：何为求职陷阱？为何会遭遇求职陷阱？</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2"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第二讲 警惕求职陷阱</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1769745"/>
            <a:ext cx="11730355" cy="341503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根据自身情况合理择业，端正求职态度</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中职毕业生在求职时应当端正态度，正确评估自己的能力，合理择业。</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耐心进行就业准备，戒贪心、戒焦躁</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应聘时，中职毕业生应认真考虑用人单位提出的条件，深入分析各方面因素，准确判断，确保顺利、优质就业。</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加强法律知识的学习</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中职毕业生在求职时，要主动学习与就业有关的政策、法律、法规，增强法治意识。</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 不要缴纳任何费用</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用人单位不得以担保或其他任何名义，收取求职者任何形式的报名费、培训费、押金等费用。</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5045" y="112649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必掌握：如何防范求职陷阱？</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2"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第二讲 警惕求职陷阱</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61010" y="1769745"/>
            <a:ext cx="11730355" cy="507746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5. 签订劳动合同须谨慎</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与用人企业签订劳动合同时，中职毕业生要做到“三看”：一看企业是否经过工商部门登记及当前是否在企业注册的有效期限内，否则所签合同无效；二看劳动合同条款是否准确、清楚、完整，不能有不清楚、模棱两可的地方；三看劳动合同是否有一些必备内容，包括用人单位的名称、住所和法定代表人或者主要负责人，劳动者的姓名、住址和居民身份证或者其他有效身份证件号码，劳动合同期限，工作内容和工作地点，工作时间和休息休假，劳动报酬，社会保险，劳动保护、劳动条件和职业危害防护，法律法规规定应当纳入劳动合同的其他事项。</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6. 全面了解企业信息，防范虚假招聘</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获得有效的、真实可信招聘信息是成功求职的第一步。中职毕业生应认真鉴别招聘信息及招聘公司的合法性，选择信誉佳的用人单位。对于那些知名度较低的公司，中职毕业生在应聘前上网或打电话求证该公司信息的真实性。另外，中职毕业生也可以向同学或校友询问相关情况，以确保招聘信息真实可信。</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7. 重视个人信息保护</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很多中职毕业生在求职过程中， 不注意保护个人信息，导致个人信息泄露，合法权益遭到侵害。</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5045" y="112649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必掌握：如何防范求职陷阱？</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1"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第一讲 预防运动意外</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682125" y="2167222"/>
            <a:ext cx="11054246" cy="258445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为何运动意外事故会时有发生呢？造成运动意外事故主要有以下五个因素。</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保护防护缺失</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运动环境不良</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思想认识松懈</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 身体状态欠佳</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5. 准备活动不充分</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681990" y="145034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需注意：导致运动事故意外发生的因素有哪些？</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1"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第三讲 防范非法传销</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569095" y="1386807"/>
            <a:ext cx="11054246" cy="216852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传销是指组织者或者经营者发展人员，通过对被发展人员以其直接或者间接发展的人员数量或者销售业绩为依据计算和给付报酬，或者要求被发展人员以交纳一定费用为条件取得加入资格等方式牟取非法利益，扰乱经济秩序，影响社会稳定的行为。在当前学生就业形势严峻的情况下，传销组织也把触角伸向了涉世不深又急于赚钱的学生。这些组织和个人利用小投入、大收获的诱饵使学生上当受骗。结果往往是学生既没有赚到钱又耽误了学业和青春。因此，学生有必要对传销活动有一个清醒的认识。</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2"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第三讲 防范非法传销</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361315" y="2525395"/>
            <a:ext cx="11470005" cy="216852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学生就业难不仅已成为社会的热点问题，而且也对学生的思想、学习、生活等方面产生着严重的影响。有的学生急于找工作，甚至饥不择食。对此，许多传销组织打着帮助“就业”的幌子，以招聘为名，诱骗学生参加非法传销活动。有的学生对事业发展存在着急于求成和急功近利的思想，加之对生活期望值过高，非法传销组织就乘虚而入，宣称传销“人人都能成功”，以迎合他们希望通过参加传销活动而一举成功的心理。特别是部分贫困学生，急于致富脱贫，对此，非法传销组织大力灌输传销能“一夜暴富”的理念，使得学生屡屡受骗。</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5045" y="112649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需注意：学生为何会误入传销组织？</a:t>
            </a:r>
            <a:endParaRPr lang="zh-CN" altLang="en-US" sz="2800" dirty="0">
              <a:solidFill>
                <a:srgbClr val="FF0000"/>
              </a:solidFill>
              <a:latin typeface="华文中宋" panose="02010600040101010101" pitchFamily="2" charset="-122"/>
              <a:ea typeface="华文中宋" panose="02010600040101010101" pitchFamily="2" charset="-122"/>
            </a:endParaRPr>
          </a:p>
        </p:txBody>
      </p:sp>
      <p:sp>
        <p:nvSpPr>
          <p:cNvPr id="16" name="文本框 15"/>
          <p:cNvSpPr txBox="1"/>
          <p:nvPr/>
        </p:nvSpPr>
        <p:spPr>
          <a:xfrm>
            <a:off x="749300" y="1849120"/>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一、就业压力大</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2"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第三讲 防范非法传销</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294005" y="1938655"/>
            <a:ext cx="11470005" cy="216852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学生经历了十几年的学校生活，都是从一个校门到另一个校门，学了不少书本知识，但毕竟没有经历过社会风浪，思想比较单纯，对一些复杂的问题缺乏辨别是非的能力和应有的适应能力。当非法传销的组织者把非法传销说成是直销；为传销披上“科学”“现代”的外衣，并且形而上学地宣称“传销一夜能暴富”“传销人人都能成功”“今天睡地板，明天当老板，成功就在眼前”“皇帝轮流做，谁都有钱赚”等谬论时，部分学生便轻易当了俘虏，个别同学还成了其中的骨干。</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16" name="文本框 15"/>
          <p:cNvSpPr txBox="1"/>
          <p:nvPr/>
        </p:nvSpPr>
        <p:spPr>
          <a:xfrm>
            <a:off x="681990" y="1262380"/>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二、阅历浅，辨别是非的能力差</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2"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第三讲 防范非法传销</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294005" y="1938655"/>
            <a:ext cx="11470005" cy="133794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有的学生法律观念不强，明知传销已被国家禁止，还是抱有侥幸心理，违法参加。有的学生发现自己上当受骗，为挽回被骗而无法索回的损失，他们便不惜违法，设法再去欺骗亲朋好友，使自己在非法传销的泥潭中越陷越深，不能自拔。</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16" name="文本框 15"/>
          <p:cNvSpPr txBox="1"/>
          <p:nvPr/>
        </p:nvSpPr>
        <p:spPr>
          <a:xfrm>
            <a:off x="681990" y="1262380"/>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三、法律观念淡薄</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2"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第三讲 防范非法传销</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294005" y="1938655"/>
            <a:ext cx="11470005" cy="216852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经济、思想、文化的多元化，加之学生较强的自我意识，造成了部分学生自以为是、我行我素的性格。有的学生以找工作为名，不请假离校，有的跨市甚至跨省，有的长时间不归，在什么地方、干什么事情，概不向组织和学校汇报。有的学生为寻求自由空间，不遵守学校规定，随便在校外租房，设法摆脱学校管理等。学校一方面对传销的本质及其危害的宣传力度不够，对学生的针对性和说服力不够强；另一方面对学生的行为管理有缺陷和漏洞，如考勤不严格等，使传销有可乘之机。</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16" name="文本框 15"/>
          <p:cNvSpPr txBox="1"/>
          <p:nvPr/>
        </p:nvSpPr>
        <p:spPr>
          <a:xfrm>
            <a:off x="681990" y="1262380"/>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四、学校管理因素的不足</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2"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第三讲 防范非法传销</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294005" y="1938655"/>
            <a:ext cx="11470005" cy="92202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工商行政管理机关对虚假广告的监管，对群众举报投诉的传销活动的查处以及公安机关对传销案件的查处力度有待进一步加强。</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16" name="文本框 15"/>
          <p:cNvSpPr txBox="1"/>
          <p:nvPr/>
        </p:nvSpPr>
        <p:spPr>
          <a:xfrm>
            <a:off x="681990" y="1262380"/>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五、社会管理因素的力度不够</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2"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第三讲 防范非法传销</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361315" y="2525395"/>
            <a:ext cx="11470005" cy="216852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一方面，非法传销的核心理念是“有钱就是成功”。成功的定义被他们狭隘地限定在能否拉下线、上业绩、日进斗金。其实，任何成功都离不开个人对社会的贡献，成功是社会对个人贡献的一种评价和回报。而他们宣扬的靠骗取人头费不劳而获的理念最终只能使人们的思想扭曲，从而误入歧途。另一方面，通过他们的“洗脑”，让人不以骗为耻，反以为荣，靠骗人赚钱心安理得。从心理上突破道德和法制的约束，危害人的思想信念基础，这样的社会成员如果达到一定规模，社会控制体系将面临崩溃的危险。故称传销为“经济邪教”并不为过。</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5045" y="112649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必学习：传销的危害有哪些？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
        <p:nvSpPr>
          <p:cNvPr id="16" name="文本框 15"/>
          <p:cNvSpPr txBox="1"/>
          <p:nvPr/>
        </p:nvSpPr>
        <p:spPr>
          <a:xfrm>
            <a:off x="749300" y="1849120"/>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一、误导思想，污染社会</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2"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第三讲 防范非法传销</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294005" y="1938655"/>
            <a:ext cx="11470005" cy="133794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非法传销的基本方式是“杀熟”，本质是欺骗，出售人与人之间的信任资源。参与者一旦发现自己被骗，解脱的方式就是发展下线，欺骗别人。这样一个庞大的骗子网络如果无限发展下去，必然导致亲友相骗，朋友反目成仇，人与人的信任资源无限流失。它不仅冲击正常的市场秩序，而且还动摇市场经济赖以发展的基础。</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16" name="文本框 15"/>
          <p:cNvSpPr txBox="1"/>
          <p:nvPr/>
        </p:nvSpPr>
        <p:spPr>
          <a:xfrm>
            <a:off x="681990" y="1262380"/>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二、危及社会诚信体系，动摇市场经济赖以发展的基础</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2"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第三讲 防范非法传销</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294005" y="1938655"/>
            <a:ext cx="11470005" cy="216852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一方面，非法传销参与者多是被亲戚朋友、同学、同乡，以介绍工作为名，骗到外省市。参与人员多是弱势群体，是非法传销组织者的敛财机器，最后的结果往往是妻离子散，血本无归，家破人亡。另一方面，非法传销满足的唯一需求是“成功”。但是，在金字塔式的非法传销体系中，“人人都能成功”是无法兑现的。只有极少数接近塔尖的组织者才能一夜暴富，而对无数身埋塔底的人来说，被激发起的“成功”欲求永远无法满足。这种普遍无法满足的需求，最终必然成为社会的动荡之源。</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16" name="文本框 15"/>
          <p:cNvSpPr txBox="1"/>
          <p:nvPr/>
        </p:nvSpPr>
        <p:spPr>
          <a:xfrm>
            <a:off x="681990" y="1262380"/>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三、瓦解家庭，引起社会动荡</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2"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第三讲 防范非法传销</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361315" y="2477770"/>
            <a:ext cx="11470005" cy="175323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利用熟人邀约</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洗脑</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说穿</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 帮助发展下线，将坑害扩散化</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5045" y="112649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必掌握：传销的预防和防范措施有哪些？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
        <p:nvSpPr>
          <p:cNvPr id="16" name="文本框 15"/>
          <p:cNvSpPr txBox="1"/>
          <p:nvPr/>
        </p:nvSpPr>
        <p:spPr>
          <a:xfrm>
            <a:off x="749300" y="1849120"/>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一、识破传销组织惯用运作套路</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1"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第一讲 预防运动意外</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696095" y="2118327"/>
            <a:ext cx="11054246" cy="175323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做好自我保护和防护措施</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检查运动场地和设施设备</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充分了解自己的身体状态</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 运动前充分做好准备活动</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681990" y="145034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必学习：运动前应先了解哪些知识？</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2"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第三讲 防范非法传销</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294005" y="1938655"/>
            <a:ext cx="11470005" cy="466153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加大思想教育，强化法制意识</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想要从根本上预防学生进入传销，思想教育必不可少。</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树立正确择业观、财富观</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学生在求职期间，容易被传销分子鼓吹的“高薪工作”“轻松创业”所迷惑，一方面是因为传销分子利用了学生求职心切的心理，另一方面也揭示了当前学校缺乏全面有效的职业生涯规划和就业指导教育，使学生不能对个人能力有准确的定位。</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健全管理体系，构建安全防护网</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加强对学生的日常管理，确切掌握离校学生的具体动向。</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 加强“双创”型人才培养，解决学生就业难问题</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学生社会经验缺乏，对未来就业迷茫才更容易“失足”陷入传销组织，所以学校在实施教育过程中，应加大创新创业教育，让学生对未来有一个清晰的职业规划，从根本上杜绝传销在学生中传播。</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16" name="文本框 15"/>
          <p:cNvSpPr txBox="1"/>
          <p:nvPr/>
        </p:nvSpPr>
        <p:spPr>
          <a:xfrm>
            <a:off x="681990" y="1262380"/>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二、传销的防范措施</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1"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第四讲 规避创业风险</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569095" y="1386807"/>
            <a:ext cx="11054246" cy="92202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如今，有利于学生创业的环境和机制已得到不断完善，但创业过程和结果的不确定性，使学生创业存在着风险。要想成功创业，就必须了解和掌握创业风险，正确识别创业风险，有效规避创业风险。</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2"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第四讲 规避创业风险</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361315" y="2525395"/>
            <a:ext cx="11470005" cy="92202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创业风险是指企业在创业过程中存在的各种风险，是指由于创业环境的不确定性，创业机会与创业企业的复杂性，创业者、创业团队与创业投资者的能力和实力的有限性，导致创业活动偏离预期目标的可能性。</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5045" y="112649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需注意：创业风险的含义与特征是什么？</a:t>
            </a:r>
            <a:endParaRPr lang="zh-CN" altLang="en-US" sz="2800" dirty="0">
              <a:solidFill>
                <a:srgbClr val="FF0000"/>
              </a:solidFill>
              <a:latin typeface="华文中宋" panose="02010600040101010101" pitchFamily="2" charset="-122"/>
              <a:ea typeface="华文中宋" panose="02010600040101010101" pitchFamily="2" charset="-122"/>
            </a:endParaRPr>
          </a:p>
        </p:txBody>
      </p:sp>
      <p:sp>
        <p:nvSpPr>
          <p:cNvPr id="16" name="文本框 15"/>
          <p:cNvSpPr txBox="1"/>
          <p:nvPr/>
        </p:nvSpPr>
        <p:spPr>
          <a:xfrm>
            <a:off x="749300" y="1849120"/>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一、创业风险的含义</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2"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第四讲 规避创业风险</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294005" y="1938655"/>
            <a:ext cx="11470005" cy="383095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创业风险种类繁多，贯穿并交织于整个创业过程，但是这些风险具有一些共同的特征。</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1）客观性。创业本身就是一个识别风险和应付风险的过程，风险的出现是不以人的意志为转移的，所以创业风险的存在是客观的。</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2）不确定性。由于创业所依赖和影响的因素具有不确定性，这些因素是不断变化、不断发展的，甚至是难以预料的，因此造成了创业风险的不确定性。</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3）双重性。创业有着成功或失败的两种可能性，创业风险具有盈利或亏损的双重性。</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4）可变性。随着影响创业因素的变化，创业风险的大小、性质和程度也会发生变化。</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5）可识别性。根据创业风险的特征和性质，创业风险是可以被识别和划分的。</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6）相关性。创业风险与创业者的行为紧密相连。同一风险，采取不同的对策，将会出现不同的结果。</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16" name="文本框 15"/>
          <p:cNvSpPr txBox="1"/>
          <p:nvPr/>
        </p:nvSpPr>
        <p:spPr>
          <a:xfrm>
            <a:off x="681990" y="1262380"/>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二、创业风险的特征</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2"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第四讲 规避创业风险</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361315" y="2150110"/>
            <a:ext cx="11470005" cy="424624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项目选择风险</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缺乏创业技能</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意识上的风险</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 竞争风险</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5. 团队分歧</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6. 人力资源流失风险</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7. 资金风险</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8. 管理风险</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9. 社会资源贫乏</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10. 核心竞争力缺乏的风险</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5045" y="112649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必学习：学生创业最常遇到的风险有哪些？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2"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第四讲 规避创业风险</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361315" y="2525395"/>
            <a:ext cx="11470005" cy="383095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完全规避风险</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完全规避风险即通过放弃或拒绝合作停止业务活动来回避风险。</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风险损失的控制</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风险损失的控制即通过减少损失发生的概率来降低损失发生的程度，包括损失预防和损失抑制两方面。</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转移风险</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转移风险即将风险及其可能造成的损失以一定的方式转移给对方或第三方。</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 自留风险</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自留风险也称为风险自留或者风险承担，是指企业自己非理性或理性地主动承担风险，即指一个企业以其内部的资源来弥补损失。保险和风险自留是企业在发生损失后两种主要的筹资方式，都是重要的风险管理手段。</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995045" y="112649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必掌握：创业风险的规避策略与方法有哪些？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
        <p:nvSpPr>
          <p:cNvPr id="16" name="文本框 15"/>
          <p:cNvSpPr txBox="1"/>
          <p:nvPr/>
        </p:nvSpPr>
        <p:spPr>
          <a:xfrm>
            <a:off x="749300" y="1849120"/>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一、创业风险的规避策略</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2"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第四讲 规避创业风险</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294005" y="1811655"/>
            <a:ext cx="11470005" cy="507746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避免盲目跟风从众</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由于自身能力的限制，学生创业者往往并不了解市场的需求，大多是凭自己的兴趣和想象来决定投资方向。目前，学生创业者选择的创业项目多集中在高科技领域和智力服务领域，如软件开发、网络服务等。</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避免随意搭伙现象</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再出色的创业计划也会具有可复制性，但是整个团队是难以复制的，因此，相比异想天开的单干者，那些具有良好合作能力的团队往往会更受投资者的青睐。团队合作对于创业能否成功至关重要，志同道合的搭档是学生创业者事业成功的关键。因此，组建创业团队时要考虑专业互补、能力互补、性格互补，使组建的团队有战斗力，要避免随意搭伙的现象。</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杜绝急功近利心态</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创业是一个由小到大、由不成熟到成熟的过程。在这个过程中，学生创业者要积极参与竞争，在逆境中要坚韧，在顺境中要冷静。作为学生创业者，不要惧怕同其他创业者竞争，必须做好与风险和困难作斗争的思想准备。在创业的过程中还要积极克服急躁情绪，端正心态，采取稳扎稳打、步步为营、积小胜为大胜的策略。</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16" name="文本框 15"/>
          <p:cNvSpPr txBox="1"/>
          <p:nvPr/>
        </p:nvSpPr>
        <p:spPr>
          <a:xfrm>
            <a:off x="681990" y="1262380"/>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二、创业风险的规避办法</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2"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第四讲 规避创业风险</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347345" y="1322705"/>
            <a:ext cx="11470005" cy="549275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 提升心理素质与抗打击能力</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学生创业者开始创业，需要有一个好心态，对自己有信心，相信自己终能成功。只有相信自己，才能不断把不可能变为可能。</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5. 规避政策和决策带来的风险</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创业者如果不懂得相关行业政策和自己所从事产业的相关政策，在创业过程中不善于把握和运用好一些优惠政策，会走不少弯路，甚至误入歧途，这样带来的风险是“硬伤”。</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6. 规避现金流周转的风险</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学生创业时，因资金准备不足或资金占用因素导致的资金暂时断流，甚至给员工发工资都成问题，这种情况最令创业者被动。作为学生创业者来讲，要把创业思考的重点放在如何减少必需的资金投入、缩短销售周期，特别是尽快获得可重复增加的收入。</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7. 规避产品项目和市场营销风险</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市场营销风险是学生创业过程中较为核心的风险因素，如更强势的竞争对手出现导致竞争加剧，市场形势变化。市场是检验创业项目与产品优劣的唯一地方，市场营销在学生创业过程中是重中之重的“大事”。</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1"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第一讲 预防运动意外</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710065" y="1783682"/>
            <a:ext cx="11054246" cy="507746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常见的运动损伤包括擦伤、扭伤、肌肉拉伤等，当运动损伤出现时，要及时正确地处理伤患处，以减轻伤害，帮助后期愈合。</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擦伤：擦伤是运动中最常发生的一种损伤。处理方法：用生理盐水洗净创口，若有砂石等杂物，应用消毒工具清理干净。严重者应到医院处理并注射“破伤风”针。切记不要直接用自来水冲洗伤口。</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扭伤：在运动中，常发生关节等部位的扭伤，其中以踝关节过度内翻扭伤最为常见。处理方法：冷敷扭伤部位，用绷带加压包扎。24 小时后，可根据伤情用外伤药外敷、按摩并及早进行踝关节功能的恢复性锻炼。切记不要受伤后直接活动或按摩受伤关节。</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肌肉拉伤：由于准备活动不充分，或在剧烈的运动中由于外力作用，关节发生了超范围的活动，造成了肌肉或韧带拉伤。表现为受伤部位局部红、热、肿，有刺痛感。处理方法：采用冰袋或冷水进行冷敷。切记不要直接按摩、热敷或继续活动。</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骨折：骨折时运动过程中发生的一种较为严重的运动损伤。处理方法：应立即用夹板、三角巾对骨折部位进行固定，送医院诊治。固定的目的是减少因损伤而造成的致残率，也利于对伤者进行搬运。</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681990" y="1261745"/>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必掌握：发生运动意外时如何施救？</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1"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第二讲 预防校园踩踏</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569095" y="1386807"/>
            <a:ext cx="11054246" cy="175323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踩踏事故，是指在聚众集会时，特别是在整个队伍移动时，有人意外跌倒后，后面不明情况的人群依然在前行，对跌倒的人产生踩踏，从而产生惊慌、加剧了拥挤和增加新的跌倒人数，并形成恶性循环，造成群体伤害的意外事件。学校作为人员较为密集的场所，是踩踏事故经常发生的地点。校园踩踏事件多发于学生集中放学时或者集会活动后，学生较为集中地上下楼梯，尤其是在光线不好的楼梯和楼道更易发生此类事件。</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任意多边形 23"/>
          <p:cNvSpPr/>
          <p:nvPr/>
        </p:nvSpPr>
        <p:spPr>
          <a:xfrm>
            <a:off x="1637598" y="529195"/>
            <a:ext cx="6374197" cy="1384300"/>
          </a:xfrm>
          <a:custGeom>
            <a:avLst/>
            <a:gdLst>
              <a:gd name="connsiteX0" fmla="*/ 692150 w 6374197"/>
              <a:gd name="connsiteY0" fmla="*/ 0 h 1384300"/>
              <a:gd name="connsiteX1" fmla="*/ 731115 w 6374197"/>
              <a:gd name="connsiteY1" fmla="*/ 16132 h 1384300"/>
              <a:gd name="connsiteX2" fmla="*/ 886210 w 6374197"/>
              <a:gd name="connsiteY2" fmla="*/ 171227 h 1384300"/>
              <a:gd name="connsiteX3" fmla="*/ 886210 w 6374197"/>
              <a:gd name="connsiteY3" fmla="*/ 141222 h 1384300"/>
              <a:gd name="connsiteX4" fmla="*/ 6374197 w 6374197"/>
              <a:gd name="connsiteY4" fmla="*/ 141222 h 1384300"/>
              <a:gd name="connsiteX5" fmla="*/ 6374197 w 6374197"/>
              <a:gd name="connsiteY5" fmla="*/ 1214405 h 1384300"/>
              <a:gd name="connsiteX6" fmla="*/ 886210 w 6374197"/>
              <a:gd name="connsiteY6" fmla="*/ 1214405 h 1384300"/>
              <a:gd name="connsiteX7" fmla="*/ 886210 w 6374197"/>
              <a:gd name="connsiteY7" fmla="*/ 1213074 h 1384300"/>
              <a:gd name="connsiteX8" fmla="*/ 731115 w 6374197"/>
              <a:gd name="connsiteY8" fmla="*/ 1368169 h 1384300"/>
              <a:gd name="connsiteX9" fmla="*/ 653185 w 6374197"/>
              <a:gd name="connsiteY9" fmla="*/ 1368169 h 1384300"/>
              <a:gd name="connsiteX10" fmla="*/ 16131 w 6374197"/>
              <a:gd name="connsiteY10" fmla="*/ 731115 h 1384300"/>
              <a:gd name="connsiteX11" fmla="*/ 16131 w 6374197"/>
              <a:gd name="connsiteY11" fmla="*/ 653185 h 1384300"/>
              <a:gd name="connsiteX12" fmla="*/ 653185 w 6374197"/>
              <a:gd name="connsiteY12" fmla="*/ 16132 h 1384300"/>
              <a:gd name="connsiteX13" fmla="*/ 692150 w 6374197"/>
              <a:gd name="connsiteY13" fmla="*/ 0 h 138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374197" h="1384300">
                <a:moveTo>
                  <a:pt x="692150" y="0"/>
                </a:moveTo>
                <a:cubicBezTo>
                  <a:pt x="706255" y="0"/>
                  <a:pt x="720361" y="5377"/>
                  <a:pt x="731115" y="16132"/>
                </a:cubicBezTo>
                <a:lnTo>
                  <a:pt x="886210" y="171227"/>
                </a:lnTo>
                <a:lnTo>
                  <a:pt x="886210" y="141222"/>
                </a:lnTo>
                <a:lnTo>
                  <a:pt x="6374197" y="141222"/>
                </a:lnTo>
                <a:lnTo>
                  <a:pt x="6374197" y="1214405"/>
                </a:lnTo>
                <a:lnTo>
                  <a:pt x="886210" y="1214405"/>
                </a:lnTo>
                <a:lnTo>
                  <a:pt x="886210" y="1213074"/>
                </a:lnTo>
                <a:lnTo>
                  <a:pt x="731115" y="1368169"/>
                </a:lnTo>
                <a:cubicBezTo>
                  <a:pt x="709606" y="1389677"/>
                  <a:pt x="674694" y="1389677"/>
                  <a:pt x="653185" y="1368169"/>
                </a:cubicBezTo>
                <a:lnTo>
                  <a:pt x="16131" y="731115"/>
                </a:lnTo>
                <a:cubicBezTo>
                  <a:pt x="-5377" y="709607"/>
                  <a:pt x="-5377" y="674694"/>
                  <a:pt x="16131" y="653185"/>
                </a:cubicBezTo>
                <a:lnTo>
                  <a:pt x="653185" y="16132"/>
                </a:lnTo>
                <a:cubicBezTo>
                  <a:pt x="663940" y="5377"/>
                  <a:pt x="678045" y="0"/>
                  <a:pt x="692150" y="0"/>
                </a:cubicBezTo>
                <a:close/>
              </a:path>
            </a:pathLst>
          </a:cu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0" scaled="1"/>
            <a:tileRect/>
          </a:gradFill>
          <a:ln w="15875">
            <a:noFill/>
          </a:ln>
          <a:effectLst/>
        </p:spPr>
        <p:txBody>
          <a:bodyPr vert="horz" wrap="square" lIns="68580" tIns="34290" rIns="68580" bIns="34290" numCol="1" anchor="t" anchorCtr="0" compatLnSpc="1"/>
          <a:lstStyle/>
          <a:p>
            <a:endParaRPr lang="zh-CN" altLang="en-US" dirty="0">
              <a:solidFill>
                <a:srgbClr val="005A9E"/>
              </a:solidFill>
              <a:cs typeface="+mn-ea"/>
              <a:sym typeface="+mn-lt"/>
            </a:endParaRPr>
          </a:p>
        </p:txBody>
      </p:sp>
      <p:sp>
        <p:nvSpPr>
          <p:cNvPr id="25" name="任意多边形 24"/>
          <p:cNvSpPr/>
          <p:nvPr/>
        </p:nvSpPr>
        <p:spPr>
          <a:xfrm>
            <a:off x="5288848" y="1994741"/>
            <a:ext cx="6374197" cy="1384300"/>
          </a:xfrm>
          <a:custGeom>
            <a:avLst/>
            <a:gdLst>
              <a:gd name="connsiteX0" fmla="*/ 692150 w 6374197"/>
              <a:gd name="connsiteY0" fmla="*/ 0 h 1384300"/>
              <a:gd name="connsiteX1" fmla="*/ 731115 w 6374197"/>
              <a:gd name="connsiteY1" fmla="*/ 16132 h 1384300"/>
              <a:gd name="connsiteX2" fmla="*/ 886210 w 6374197"/>
              <a:gd name="connsiteY2" fmla="*/ 171227 h 1384300"/>
              <a:gd name="connsiteX3" fmla="*/ 886210 w 6374197"/>
              <a:gd name="connsiteY3" fmla="*/ 124602 h 1384300"/>
              <a:gd name="connsiteX4" fmla="*/ 6374197 w 6374197"/>
              <a:gd name="connsiteY4" fmla="*/ 124602 h 1384300"/>
              <a:gd name="connsiteX5" fmla="*/ 6374197 w 6374197"/>
              <a:gd name="connsiteY5" fmla="*/ 1197785 h 1384300"/>
              <a:gd name="connsiteX6" fmla="*/ 901499 w 6374197"/>
              <a:gd name="connsiteY6" fmla="*/ 1197785 h 1384300"/>
              <a:gd name="connsiteX7" fmla="*/ 731115 w 6374197"/>
              <a:gd name="connsiteY7" fmla="*/ 1368169 h 1384300"/>
              <a:gd name="connsiteX8" fmla="*/ 653185 w 6374197"/>
              <a:gd name="connsiteY8" fmla="*/ 1368169 h 1384300"/>
              <a:gd name="connsiteX9" fmla="*/ 16131 w 6374197"/>
              <a:gd name="connsiteY9" fmla="*/ 731115 h 1384300"/>
              <a:gd name="connsiteX10" fmla="*/ 16131 w 6374197"/>
              <a:gd name="connsiteY10" fmla="*/ 653185 h 1384300"/>
              <a:gd name="connsiteX11" fmla="*/ 653185 w 6374197"/>
              <a:gd name="connsiteY11" fmla="*/ 16132 h 1384300"/>
              <a:gd name="connsiteX12" fmla="*/ 692150 w 6374197"/>
              <a:gd name="connsiteY12" fmla="*/ 0 h 138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74197" h="1384300">
                <a:moveTo>
                  <a:pt x="692150" y="0"/>
                </a:moveTo>
                <a:cubicBezTo>
                  <a:pt x="706255" y="0"/>
                  <a:pt x="720361" y="5377"/>
                  <a:pt x="731115" y="16132"/>
                </a:cubicBezTo>
                <a:lnTo>
                  <a:pt x="886210" y="171227"/>
                </a:lnTo>
                <a:lnTo>
                  <a:pt x="886210" y="124602"/>
                </a:lnTo>
                <a:lnTo>
                  <a:pt x="6374197" y="124602"/>
                </a:lnTo>
                <a:lnTo>
                  <a:pt x="6374197" y="1197785"/>
                </a:lnTo>
                <a:lnTo>
                  <a:pt x="901499" y="1197785"/>
                </a:lnTo>
                <a:lnTo>
                  <a:pt x="731115" y="1368169"/>
                </a:lnTo>
                <a:cubicBezTo>
                  <a:pt x="709606" y="1389677"/>
                  <a:pt x="674694" y="1389677"/>
                  <a:pt x="653185" y="1368169"/>
                </a:cubicBezTo>
                <a:lnTo>
                  <a:pt x="16131" y="731115"/>
                </a:lnTo>
                <a:cubicBezTo>
                  <a:pt x="-5377" y="709607"/>
                  <a:pt x="-5377" y="674694"/>
                  <a:pt x="16131" y="653185"/>
                </a:cubicBezTo>
                <a:lnTo>
                  <a:pt x="653185" y="16132"/>
                </a:lnTo>
                <a:cubicBezTo>
                  <a:pt x="663940" y="5377"/>
                  <a:pt x="678045" y="0"/>
                  <a:pt x="692150" y="0"/>
                </a:cubicBezTo>
                <a:close/>
              </a:path>
            </a:pathLst>
          </a:cu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0" scaled="1"/>
            <a:tileRect/>
          </a:gradFill>
          <a:ln w="15875">
            <a:noFill/>
          </a:ln>
          <a:effectLst/>
        </p:spPr>
        <p:txBody>
          <a:bodyPr vert="horz" wrap="square" lIns="68580" tIns="34290" rIns="68580" bIns="34290" numCol="1" anchor="t" anchorCtr="0" compatLnSpc="1"/>
          <a:lstStyle/>
          <a:p>
            <a:endParaRPr lang="zh-CN" altLang="en-US" dirty="0">
              <a:solidFill>
                <a:srgbClr val="005A9E"/>
              </a:solidFill>
              <a:cs typeface="+mn-ea"/>
              <a:sym typeface="+mn-lt"/>
            </a:endParaRPr>
          </a:p>
        </p:txBody>
      </p:sp>
      <p:sp>
        <p:nvSpPr>
          <p:cNvPr id="29" name="任意多边形 28"/>
          <p:cNvSpPr/>
          <p:nvPr/>
        </p:nvSpPr>
        <p:spPr>
          <a:xfrm>
            <a:off x="1043873" y="3460550"/>
            <a:ext cx="6374197" cy="1384300"/>
          </a:xfrm>
          <a:custGeom>
            <a:avLst/>
            <a:gdLst>
              <a:gd name="connsiteX0" fmla="*/ 692150 w 6374197"/>
              <a:gd name="connsiteY0" fmla="*/ 0 h 1384300"/>
              <a:gd name="connsiteX1" fmla="*/ 731115 w 6374197"/>
              <a:gd name="connsiteY1" fmla="*/ 16132 h 1384300"/>
              <a:gd name="connsiteX2" fmla="*/ 886210 w 6374197"/>
              <a:gd name="connsiteY2" fmla="*/ 171227 h 1384300"/>
              <a:gd name="connsiteX3" fmla="*/ 886210 w 6374197"/>
              <a:gd name="connsiteY3" fmla="*/ 140080 h 1384300"/>
              <a:gd name="connsiteX4" fmla="*/ 6374197 w 6374197"/>
              <a:gd name="connsiteY4" fmla="*/ 140080 h 1384300"/>
              <a:gd name="connsiteX5" fmla="*/ 6374197 w 6374197"/>
              <a:gd name="connsiteY5" fmla="*/ 1213263 h 1384300"/>
              <a:gd name="connsiteX6" fmla="*/ 886210 w 6374197"/>
              <a:gd name="connsiteY6" fmla="*/ 1213263 h 1384300"/>
              <a:gd name="connsiteX7" fmla="*/ 886210 w 6374197"/>
              <a:gd name="connsiteY7" fmla="*/ 1213074 h 1384300"/>
              <a:gd name="connsiteX8" fmla="*/ 731115 w 6374197"/>
              <a:gd name="connsiteY8" fmla="*/ 1368169 h 1384300"/>
              <a:gd name="connsiteX9" fmla="*/ 653185 w 6374197"/>
              <a:gd name="connsiteY9" fmla="*/ 1368169 h 1384300"/>
              <a:gd name="connsiteX10" fmla="*/ 16131 w 6374197"/>
              <a:gd name="connsiteY10" fmla="*/ 731116 h 1384300"/>
              <a:gd name="connsiteX11" fmla="*/ 16131 w 6374197"/>
              <a:gd name="connsiteY11" fmla="*/ 653185 h 1384300"/>
              <a:gd name="connsiteX12" fmla="*/ 653185 w 6374197"/>
              <a:gd name="connsiteY12" fmla="*/ 16132 h 1384300"/>
              <a:gd name="connsiteX13" fmla="*/ 692150 w 6374197"/>
              <a:gd name="connsiteY13" fmla="*/ 0 h 138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374197" h="1384300">
                <a:moveTo>
                  <a:pt x="692150" y="0"/>
                </a:moveTo>
                <a:cubicBezTo>
                  <a:pt x="706255" y="0"/>
                  <a:pt x="720361" y="5377"/>
                  <a:pt x="731115" y="16132"/>
                </a:cubicBezTo>
                <a:lnTo>
                  <a:pt x="886210" y="171227"/>
                </a:lnTo>
                <a:lnTo>
                  <a:pt x="886210" y="140080"/>
                </a:lnTo>
                <a:lnTo>
                  <a:pt x="6374197" y="140080"/>
                </a:lnTo>
                <a:lnTo>
                  <a:pt x="6374197" y="1213263"/>
                </a:lnTo>
                <a:lnTo>
                  <a:pt x="886210" y="1213263"/>
                </a:lnTo>
                <a:lnTo>
                  <a:pt x="886210" y="1213074"/>
                </a:lnTo>
                <a:lnTo>
                  <a:pt x="731115" y="1368169"/>
                </a:lnTo>
                <a:cubicBezTo>
                  <a:pt x="709606" y="1389677"/>
                  <a:pt x="674694" y="1389677"/>
                  <a:pt x="653185" y="1368169"/>
                </a:cubicBezTo>
                <a:lnTo>
                  <a:pt x="16131" y="731116"/>
                </a:lnTo>
                <a:cubicBezTo>
                  <a:pt x="-5377" y="709607"/>
                  <a:pt x="-5377" y="674694"/>
                  <a:pt x="16131" y="653185"/>
                </a:cubicBezTo>
                <a:lnTo>
                  <a:pt x="653185" y="16132"/>
                </a:lnTo>
                <a:cubicBezTo>
                  <a:pt x="663940" y="5377"/>
                  <a:pt x="678045" y="0"/>
                  <a:pt x="692150" y="0"/>
                </a:cubicBezTo>
                <a:close/>
              </a:path>
            </a:pathLst>
          </a:cu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0" scaled="1"/>
            <a:tileRect/>
          </a:gradFill>
          <a:ln w="15875">
            <a:noFill/>
          </a:ln>
          <a:effectLst/>
        </p:spPr>
        <p:txBody>
          <a:bodyPr vert="horz" wrap="square" lIns="68580" tIns="34290" rIns="68580" bIns="34290" numCol="1" anchor="t" anchorCtr="0" compatLnSpc="1"/>
          <a:lstStyle/>
          <a:p>
            <a:endParaRPr lang="zh-CN" altLang="en-US" dirty="0">
              <a:solidFill>
                <a:srgbClr val="005A9E"/>
              </a:solidFill>
              <a:cs typeface="+mn-ea"/>
              <a:sym typeface="+mn-lt"/>
            </a:endParaRPr>
          </a:p>
        </p:txBody>
      </p:sp>
      <p:sp>
        <p:nvSpPr>
          <p:cNvPr id="8" name="任意多边形 7"/>
          <p:cNvSpPr>
            <a:spLocks noChangeAspect="1"/>
          </p:cNvSpPr>
          <p:nvPr/>
        </p:nvSpPr>
        <p:spPr>
          <a:xfrm>
            <a:off x="5482908" y="1994741"/>
            <a:ext cx="1384300" cy="13843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100000">
                <a:schemeClr val="bg1">
                  <a:lumMod val="61000"/>
                  <a:lumOff val="39000"/>
                </a:schemeClr>
              </a:gs>
              <a:gs pos="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266700" dist="203200" dir="6780000" algn="tl" rotWithShape="0">
              <a:prstClr val="black">
                <a:alpha val="40000"/>
              </a:prstClr>
            </a:outerShdw>
          </a:effectLst>
        </p:spPr>
        <p:txBody>
          <a:bodyPr vert="horz" wrap="square" lIns="68580" tIns="34290" rIns="68580" bIns="34290" numCol="1" anchor="t" anchorCtr="0" compatLnSpc="1"/>
          <a:lstStyle/>
          <a:p>
            <a:endParaRPr lang="zh-CN" altLang="en-US" dirty="0">
              <a:solidFill>
                <a:srgbClr val="005A9E"/>
              </a:solidFill>
              <a:cs typeface="+mn-ea"/>
              <a:sym typeface="+mn-lt"/>
            </a:endParaRPr>
          </a:p>
        </p:txBody>
      </p:sp>
      <p:sp>
        <p:nvSpPr>
          <p:cNvPr id="9" name="任意多边形 8"/>
          <p:cNvSpPr>
            <a:spLocks noChangeAspect="1"/>
          </p:cNvSpPr>
          <p:nvPr/>
        </p:nvSpPr>
        <p:spPr>
          <a:xfrm>
            <a:off x="1237933" y="3460550"/>
            <a:ext cx="1384300" cy="13843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100000">
                <a:schemeClr val="bg1">
                  <a:lumMod val="61000"/>
                  <a:lumOff val="39000"/>
                </a:schemeClr>
              </a:gs>
              <a:gs pos="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266700" dist="203200" dir="6780000" algn="tl" rotWithShape="0">
              <a:prstClr val="black">
                <a:alpha val="40000"/>
              </a:prstClr>
            </a:outerShdw>
          </a:effectLst>
        </p:spPr>
        <p:txBody>
          <a:bodyPr vert="horz" wrap="square" lIns="68580" tIns="34290" rIns="68580" bIns="34290" numCol="1" anchor="t" anchorCtr="0" compatLnSpc="1"/>
          <a:lstStyle/>
          <a:p>
            <a:endParaRPr lang="zh-CN" altLang="en-US" dirty="0">
              <a:solidFill>
                <a:srgbClr val="005A9E"/>
              </a:solidFill>
              <a:cs typeface="+mn-ea"/>
              <a:sym typeface="+mn-lt"/>
            </a:endParaRPr>
          </a:p>
        </p:txBody>
      </p:sp>
      <p:sp>
        <p:nvSpPr>
          <p:cNvPr id="11" name="任意多边形 10"/>
          <p:cNvSpPr>
            <a:spLocks noChangeAspect="1"/>
          </p:cNvSpPr>
          <p:nvPr/>
        </p:nvSpPr>
        <p:spPr>
          <a:xfrm>
            <a:off x="1831658" y="529195"/>
            <a:ext cx="1384300" cy="13843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100000">
                <a:schemeClr val="bg1">
                  <a:lumMod val="61000"/>
                  <a:lumOff val="39000"/>
                </a:schemeClr>
              </a:gs>
              <a:gs pos="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266700" dist="203200" dir="6780000" algn="tl" rotWithShape="0">
              <a:prstClr val="black">
                <a:alpha val="40000"/>
              </a:prstClr>
            </a:outerShdw>
          </a:effectLst>
        </p:spPr>
        <p:txBody>
          <a:bodyPr vert="horz" wrap="square" lIns="68580" tIns="34290" rIns="68580" bIns="34290" numCol="1" anchor="t" anchorCtr="0" compatLnSpc="1"/>
          <a:lstStyle/>
          <a:p>
            <a:endParaRPr lang="zh-CN" altLang="en-US" dirty="0">
              <a:solidFill>
                <a:srgbClr val="005A9E"/>
              </a:solidFill>
              <a:cs typeface="+mn-ea"/>
              <a:sym typeface="+mn-lt"/>
            </a:endParaRPr>
          </a:p>
        </p:txBody>
      </p:sp>
      <p:sp>
        <p:nvSpPr>
          <p:cNvPr id="30" name="文本框 29"/>
          <p:cNvSpPr txBox="1"/>
          <p:nvPr/>
        </p:nvSpPr>
        <p:spPr>
          <a:xfrm>
            <a:off x="2101534" y="867402"/>
            <a:ext cx="1017587" cy="706755"/>
          </a:xfrm>
          <a:prstGeom prst="rect">
            <a:avLst/>
          </a:prstGeom>
          <a:noFill/>
        </p:spPr>
        <p:txBody>
          <a:bodyPr wrap="square" rtlCol="0">
            <a:spAutoFit/>
          </a:bodyPr>
          <a:lstStyle/>
          <a:p>
            <a:r>
              <a:rPr lang="en-US" altLang="zh-CN" sz="4000" b="1" dirty="0">
                <a:cs typeface="+mn-ea"/>
                <a:sym typeface="+mn-lt"/>
              </a:rPr>
              <a:t>05</a:t>
            </a:r>
            <a:endParaRPr lang="zh-CN" altLang="en-US" sz="4000" b="1" dirty="0">
              <a:cs typeface="+mn-ea"/>
              <a:sym typeface="+mn-lt"/>
            </a:endParaRPr>
          </a:p>
        </p:txBody>
      </p:sp>
      <p:sp>
        <p:nvSpPr>
          <p:cNvPr id="31" name="文本框 30"/>
          <p:cNvSpPr txBox="1"/>
          <p:nvPr/>
        </p:nvSpPr>
        <p:spPr>
          <a:xfrm>
            <a:off x="5752784" y="2332948"/>
            <a:ext cx="1017587" cy="706755"/>
          </a:xfrm>
          <a:prstGeom prst="rect">
            <a:avLst/>
          </a:prstGeom>
          <a:noFill/>
        </p:spPr>
        <p:txBody>
          <a:bodyPr wrap="square" rtlCol="0">
            <a:spAutoFit/>
          </a:bodyPr>
          <a:lstStyle/>
          <a:p>
            <a:r>
              <a:rPr lang="en-US" altLang="zh-CN" sz="4000" b="1" dirty="0">
                <a:cs typeface="+mn-ea"/>
                <a:sym typeface="+mn-lt"/>
              </a:rPr>
              <a:t>06</a:t>
            </a:r>
            <a:endParaRPr lang="zh-CN" altLang="en-US" sz="4000" b="1" dirty="0">
              <a:cs typeface="+mn-ea"/>
              <a:sym typeface="+mn-lt"/>
            </a:endParaRPr>
          </a:p>
        </p:txBody>
      </p:sp>
      <p:sp>
        <p:nvSpPr>
          <p:cNvPr id="32" name="文本框 31"/>
          <p:cNvSpPr txBox="1"/>
          <p:nvPr/>
        </p:nvSpPr>
        <p:spPr>
          <a:xfrm>
            <a:off x="1507809" y="3798757"/>
            <a:ext cx="1017587" cy="706755"/>
          </a:xfrm>
          <a:prstGeom prst="rect">
            <a:avLst/>
          </a:prstGeom>
          <a:noFill/>
        </p:spPr>
        <p:txBody>
          <a:bodyPr wrap="square" rtlCol="0">
            <a:spAutoFit/>
          </a:bodyPr>
          <a:lstStyle/>
          <a:p>
            <a:r>
              <a:rPr lang="en-US" altLang="zh-CN" sz="4000" b="1" dirty="0">
                <a:cs typeface="+mn-ea"/>
                <a:sym typeface="+mn-lt"/>
              </a:rPr>
              <a:t>07</a:t>
            </a:r>
            <a:endParaRPr lang="zh-CN" altLang="en-US" sz="4000" b="1" dirty="0">
              <a:cs typeface="+mn-ea"/>
              <a:sym typeface="+mn-lt"/>
            </a:endParaRPr>
          </a:p>
        </p:txBody>
      </p:sp>
      <p:sp>
        <p:nvSpPr>
          <p:cNvPr id="34" name="文本框 33"/>
          <p:cNvSpPr txBox="1"/>
          <p:nvPr/>
        </p:nvSpPr>
        <p:spPr>
          <a:xfrm>
            <a:off x="3712848" y="928958"/>
            <a:ext cx="4298945" cy="583565"/>
          </a:xfrm>
          <a:prstGeom prst="rect">
            <a:avLst/>
          </a:prstGeom>
          <a:noFill/>
        </p:spPr>
        <p:txBody>
          <a:bodyPr wrap="square" rtlCol="0">
            <a:spAutoFit/>
          </a:bodyPr>
          <a:lstStyle/>
          <a:p>
            <a:r>
              <a:rPr lang="zh-CN" altLang="en-US" sz="3200" b="1" dirty="0">
                <a:cs typeface="+mn-ea"/>
                <a:sym typeface="+mn-lt"/>
              </a:rPr>
              <a:t>模块六 网络安全</a:t>
            </a:r>
            <a:endParaRPr lang="zh-CN" altLang="en-US" sz="3200" b="1" dirty="0">
              <a:cs typeface="+mn-ea"/>
              <a:sym typeface="+mn-lt"/>
            </a:endParaRPr>
          </a:p>
        </p:txBody>
      </p:sp>
      <p:sp>
        <p:nvSpPr>
          <p:cNvPr id="35" name="文本框 34"/>
          <p:cNvSpPr txBox="1"/>
          <p:nvPr/>
        </p:nvSpPr>
        <p:spPr>
          <a:xfrm>
            <a:off x="7364098" y="2394504"/>
            <a:ext cx="4298945" cy="583565"/>
          </a:xfrm>
          <a:prstGeom prst="rect">
            <a:avLst/>
          </a:prstGeom>
          <a:noFill/>
        </p:spPr>
        <p:txBody>
          <a:bodyPr wrap="square" rtlCol="0">
            <a:spAutoFit/>
          </a:bodyPr>
          <a:lstStyle/>
          <a:p>
            <a:r>
              <a:rPr lang="zh-CN" altLang="en-US" sz="3200" b="1" dirty="0">
                <a:cs typeface="+mn-ea"/>
                <a:sym typeface="+mn-lt"/>
              </a:rPr>
              <a:t>模块七 心理健康</a:t>
            </a:r>
            <a:endParaRPr lang="zh-CN" altLang="en-US" sz="3200" b="1" dirty="0">
              <a:cs typeface="+mn-ea"/>
              <a:sym typeface="+mn-lt"/>
            </a:endParaRPr>
          </a:p>
        </p:txBody>
      </p:sp>
      <p:sp>
        <p:nvSpPr>
          <p:cNvPr id="36" name="文本框 35"/>
          <p:cNvSpPr txBox="1"/>
          <p:nvPr/>
        </p:nvSpPr>
        <p:spPr>
          <a:xfrm>
            <a:off x="3119123" y="3860313"/>
            <a:ext cx="4298945" cy="583565"/>
          </a:xfrm>
          <a:prstGeom prst="rect">
            <a:avLst/>
          </a:prstGeom>
          <a:noFill/>
        </p:spPr>
        <p:txBody>
          <a:bodyPr wrap="square" rtlCol="0">
            <a:spAutoFit/>
          </a:bodyPr>
          <a:lstStyle/>
          <a:p>
            <a:r>
              <a:rPr lang="zh-CN" altLang="en-US" sz="3200" b="1" dirty="0">
                <a:cs typeface="+mn-ea"/>
                <a:sym typeface="+mn-lt"/>
              </a:rPr>
              <a:t>模块八 自然灾害</a:t>
            </a:r>
            <a:endParaRPr lang="zh-CN" altLang="en-US" sz="3200" b="1" dirty="0">
              <a:cs typeface="+mn-ea"/>
              <a:sym typeface="+mn-lt"/>
            </a:endParaRPr>
          </a:p>
        </p:txBody>
      </p:sp>
      <p:sp>
        <p:nvSpPr>
          <p:cNvPr id="2" name="Rectangle 4"/>
          <p:cNvSpPr txBox="1">
            <a:spLocks noChangeArrowheads="1"/>
          </p:cNvSpPr>
          <p:nvPr/>
        </p:nvSpPr>
        <p:spPr bwMode="auto">
          <a:xfrm>
            <a:off x="1353820" y="5388610"/>
            <a:ext cx="3268980" cy="6121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4" tIns="34277" rIns="68554" bIns="34277"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spcBef>
                <a:spcPts val="0"/>
              </a:spcBef>
              <a:spcAft>
                <a:spcPts val="0"/>
              </a:spcAft>
              <a:defRPr/>
            </a:pPr>
            <a:r>
              <a:rPr lang="zh-CN" altLang="en-US" sz="3200" kern="0" dirty="0">
                <a:solidFill>
                  <a:schemeClr val="bg1">
                    <a:lumMod val="65000"/>
                  </a:schemeClr>
                </a:solidFill>
                <a:latin typeface="+mn-lt"/>
                <a:ea typeface="+mn-ea"/>
                <a:cs typeface="+mn-ea"/>
                <a:sym typeface="+mn-lt"/>
              </a:rPr>
              <a:t>第二篇 实训实习</a:t>
            </a:r>
            <a:endParaRPr lang="zh-CN" altLang="en-US" sz="3200" kern="0" dirty="0">
              <a:solidFill>
                <a:schemeClr val="bg1">
                  <a:lumMod val="65000"/>
                </a:schemeClr>
              </a:solidFill>
              <a:latin typeface="+mn-lt"/>
              <a:ea typeface="+mn-ea"/>
              <a:cs typeface="+mn-ea"/>
              <a:sym typeface="+mn-lt"/>
            </a:endParaRPr>
          </a:p>
        </p:txBody>
      </p:sp>
      <p:sp>
        <p:nvSpPr>
          <p:cNvPr id="3" name="Rectangle 4"/>
          <p:cNvSpPr txBox="1">
            <a:spLocks noChangeArrowheads="1"/>
          </p:cNvSpPr>
          <p:nvPr/>
        </p:nvSpPr>
        <p:spPr bwMode="auto">
          <a:xfrm>
            <a:off x="6659880" y="5388610"/>
            <a:ext cx="3268980" cy="6121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4" tIns="34277" rIns="68554" bIns="34277"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spcBef>
                <a:spcPts val="0"/>
              </a:spcBef>
              <a:spcAft>
                <a:spcPts val="0"/>
              </a:spcAft>
              <a:defRPr/>
            </a:pPr>
            <a:r>
              <a:rPr lang="zh-CN" altLang="en-US" sz="3200" kern="0" dirty="0">
                <a:solidFill>
                  <a:schemeClr val="bg1">
                    <a:lumMod val="65000"/>
                  </a:schemeClr>
                </a:solidFill>
                <a:latin typeface="+mn-lt"/>
                <a:ea typeface="+mn-ea"/>
                <a:cs typeface="+mn-ea"/>
                <a:sym typeface="+mn-lt"/>
              </a:rPr>
              <a:t>第三篇 求职创业</a:t>
            </a:r>
            <a:endParaRPr lang="zh-CN" altLang="en-US" sz="3200" kern="0" dirty="0">
              <a:solidFill>
                <a:schemeClr val="bg1">
                  <a:lumMod val="65000"/>
                </a:scheme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1"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第二讲 预防校园踩踏</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682125" y="2167222"/>
            <a:ext cx="11054246" cy="341503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分析造成校园踩踏事故的主要原因。</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1）学生较为集中时，由于拥挤或不慎前面有人摔倒，后面人未留意，没有止步导致踩踏。</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2）学生受到惊吓，产生恐慌，如听到尖叫声、爆炸声、其他刺耳的声音和突如其来的变故出现惊慌失措的失控局面，在无组织、无目的的逃生中相互拥挤，造成踩踏。</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3）学生因过于激动（兴奋、愤怒等）而出现骚乱，易发生踩踏。</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4）学生因好奇心驱使，专门找人多拥挤处去探索究竟，造成不必要的人员集中而导致踩踏。</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5）在上下楼梯时故意拥挤、起哄、恶作剧、打闹、推搡、突然停留和开玩笑等，特别在人多时，更容易发生踩踏事故。</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681990" y="145034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需注意：为何校园踩踏事件会时有发生？</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1"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第二讲 预防校园踩踏</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682125" y="2167222"/>
            <a:ext cx="11054246" cy="383095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学习安全知识，提高保护意识</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认真对待安全课，学习安全知识，了解踩踏事故的发生原因和危害性， 以减少踩踏事故的发生。举止文明，人多的时候不拥挤、不起哄、不制造紧张或恐慌气氛。遇到拥挤起哄行为要敢于劝阻和制止。</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养成良好习惯，遵守公共秩序</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文明礼让，不争抢楼梯和厕所等狭小空间。上下楼梯靠右行，不在狭小空间追逐打闹，在人比较密集的场所遵守秩序，不争道抢行，避免踩踏事故的发生。</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掌握防护技能，减少自身伤害</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掌握在不同场合发生踩踏事故的自我防护措施，踩踏事故发生时，切莫慌张，一定要冷静应对，保护好自己，并有序撤退。</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681990" y="145034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必学习：如何预防与应对校园踩踏事故的发生？</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1"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第二讲 预防校园踩踏</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682125" y="2167222"/>
            <a:ext cx="11054246" cy="299974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1）发觉拥挤的人群向自己行走的方向来时，应立即避到一旁，不要慌乱，不要奔跑，避免摔倒。</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2）陷入拥挤的人流时，一定要先站稳，身体不要倾斜以免失去重心。要设法抓住楼梯扶手，防止摔倒。即使鞋子被踩掉，也不要贸然弯腰提鞋或蹲下系鞋带。</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3）在人群拥挤中前进时，要用一只手紧握另一手腕，手肘撑开，平放于胸前，微微向前弯腰，形成一定空间，以保持呼吸道通畅。</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4）一旦被人挤倒在地，设法使身体蜷缩成球状，双手紧扣置于颈后，保护好头、颈、胸、腹部，还要设法靠近墙角。</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681990" y="145034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必掌握：专家详解发生踩踏事故如何施救？</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1"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第三讲 预防校园偷盗</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569095" y="1386807"/>
            <a:ext cx="11054246" cy="299974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盗窃是指一种以非法占有为目的，秘密窃取国家、集体或他人财物的行为。它是一种常见并且为师生深恶痛绝的违法犯罪行为。其中，数额较大的（一般在1 000 元以上）称为刑事案件中的盗窃案， 数额较小的称为治安案件的偷窃案。预防和打击学校盗窃案，不仅是公安机关和学校保卫部门的重要任务，也是每个学校的责任和义务。</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在学校盗窃行为中， 作案者常偷盗手机、现金、银行卡、饭卡、衣物等，价值不等，导致同学之间产生矛盾，让学生没有安全感。所以，我们要通过学习，提高自己的防盗意识，加强我们的法律知识教育，以防误入歧途。</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1"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第三讲 预防校园偷盗</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682125" y="2167222"/>
            <a:ext cx="11054246" cy="383095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诱发校园偷盗行为的因素主要有以下三个方面。</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防范意识松懈</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学生自身的防范意识不强，容易给偷盗者可乘之机。校园偷盗行为多发生在宿舍、教室等地方， 很多学生缺乏警惕，将自己的财物随意外露，使用财物时不注意遮挡，给了偷盗者机会。</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法治观念淡薄</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学生法律知识欠缺，法律观念淡薄，不能用法律约束自己的行为。同时，意识不到偷盗行为可能给自己带来的严重后果，最终酿成大错。</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校园安保不严</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学校安保工作不到位，社会人员可以随意出入校园，使学校、学生的财产安全受到严重威胁。</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681990" y="145034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需注意：校园偷盗行为发生的原因有哪些？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1"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第三讲 预防校园偷盗</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710065" y="1809082"/>
            <a:ext cx="11054246" cy="507746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个人防范</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1）不带贵重物品到校。与学习无关的物品，尽量放在家里，不带手机到校，不带饰品到校，以免给盗窃者偷盗的机会。</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2）财不外露。管理好现金、银行卡、饭卡等，不要随意丢放，不要拿出来在同学面前显摆。</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3）不告知别人密码和贵重物品存放处。妥善保管密码和财物，再好的朋友也要保密，防人之心不可无。</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遵纪守法</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学习法律知识，增强学生的法律意识，让学生知法懂法，认识到盗窃行为的严重性，从而用法律规范自己的行为，避免盗窃行为的发生。</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加强巡察</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加强校园安保力度， 认真巡查校园及学校周边环境，对学校的安保设备及时维护，以免出现漏洞。禁止学校无关人员随意进出校园，保障学校和学生的安全。加强宿舍和教室的巡查，随手关门，对防范意识松懈的班级进行教育、训导。</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681990" y="1287145"/>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必学习：如何预防校园偷盗的发生？</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1"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第三讲 预防校园偷盗</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710065" y="1809082"/>
            <a:ext cx="11054246" cy="466153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偷盗的处理条例</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中华人民共和国刑法》第二百六十四条：“盗窃公私财物，数额较大的，或者多次盗窃、入户盗窃、携带凶器盗窃、扒窃的，处三年以下有期徒刑、拘役或者管制，并处或者单处罚金；数额巨大或者有其他严重情节的，处三年以上十年以下有期徒刑，并处罚金；数额特别巨大或者有其他特别严重情节的，处十年以上有期徒刑或者无期徒刑，并处罚金或者没收财产。”</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发生校园偷盗的处理</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1）如果发生盗窃案件， 应立即报告公寓值班老师，同时封锁和保护现场，不准任何人出入。</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2）配合调查，实事求是地客观回答公安部门和保卫人员提出的问题；积极主动地提供线索，不得隐瞒情况不报。</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3）如果发现银行卡和饭卡被盗，应当尽快到银行和饭卡管理处挂失，并通知老师和学校安保处调取监控进行调查。</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681990" y="1287145"/>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必掌握：发生校园偷盗如何处理？</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1"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第四讲 预防校园欺凌</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569095" y="1386807"/>
            <a:ext cx="11054246" cy="133794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校园本是一片教书育人的净土，在这里，同学之间互助友爱是再正常不过的事情了。然而，就是在这样一片净土之上，近几年却接连曝出了让人震惊的暴力事件。目前校园暴力已经成为一个社会问题， 如何解决它， 如何让中职生拥有一个良好的学习环境，需要每一个老师和学生去思考。</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1"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第四讲 预防校园欺凌</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682125" y="2167222"/>
            <a:ext cx="11054246" cy="341503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正确认识人际关系</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我们中职生必须面对现实，正确对待人际关系。</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多与学生沟通</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老师应该多与学生沟通交流，使其明白生命的可贵、懂得尊重他人。</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学习法律知识，避免犯罪</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增强法制意识，远离校园暴力，远离犯罪。</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 正确认识自我价值</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每个人都有自己独特的价值， 正确认识自己的长处与不足，增强自信心，认同自我价值。</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681990" y="145034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需注意：预防校园欺凌的方法有哪些？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1"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第四讲 预防校园欺凌</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682125" y="2167222"/>
            <a:ext cx="11054246" cy="341503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肢体欺凌</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肢体殴打、推搡、打耳光或抢夺、破坏被欺凌者的财物等，这种欺凌方式是直观的，也是最常见的。</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言语欺凌</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言语欺凌， 如当众嘲笑、辱骂以及替别人取侮辱性绰号等，是不容易察觉的欺凌形式。</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社交欺凌</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孤立以及令其身边没有朋友等，也是不容易察觉的欺凌形式。</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 网络欺凌</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网络欺凌是指在网络发表对受害者不利的网络言论、曝光隐私以及对受害者的照片进行恶搞等。</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681990" y="145034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必学习：校园欺凌的形式有哪些？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任意多边形 24"/>
          <p:cNvSpPr/>
          <p:nvPr/>
        </p:nvSpPr>
        <p:spPr>
          <a:xfrm>
            <a:off x="2284730" y="2704465"/>
            <a:ext cx="3571875" cy="1199515"/>
          </a:xfrm>
          <a:custGeom>
            <a:avLst/>
            <a:gdLst>
              <a:gd name="connsiteX0" fmla="*/ 22969 w 4359339"/>
              <a:gd name="connsiteY0" fmla="*/ 612474 h 812006"/>
              <a:gd name="connsiteX1" fmla="*/ 411202 w 4359339"/>
              <a:gd name="connsiteY1" fmla="*/ 54468 h 812006"/>
              <a:gd name="connsiteX2" fmla="*/ 515452 w 4359339"/>
              <a:gd name="connsiteY2" fmla="*/ 0 h 812006"/>
              <a:gd name="connsiteX3" fmla="*/ 4232120 w 4359339"/>
              <a:gd name="connsiteY3" fmla="*/ 0 h 812006"/>
              <a:gd name="connsiteX4" fmla="*/ 4336371 w 4359339"/>
              <a:gd name="connsiteY4" fmla="*/ 199532 h 812006"/>
              <a:gd name="connsiteX5" fmla="*/ 3948138 w 4359339"/>
              <a:gd name="connsiteY5" fmla="*/ 757538 h 812006"/>
              <a:gd name="connsiteX6" fmla="*/ 3843888 w 4359339"/>
              <a:gd name="connsiteY6" fmla="*/ 812006 h 812006"/>
              <a:gd name="connsiteX7" fmla="*/ 127220 w 4359339"/>
              <a:gd name="connsiteY7" fmla="*/ 812006 h 812006"/>
              <a:gd name="connsiteX8" fmla="*/ 22969 w 4359339"/>
              <a:gd name="connsiteY8" fmla="*/ 612474 h 812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59339" h="812006">
                <a:moveTo>
                  <a:pt x="22969" y="612474"/>
                </a:moveTo>
                <a:lnTo>
                  <a:pt x="411202" y="54468"/>
                </a:lnTo>
                <a:cubicBezTo>
                  <a:pt x="434925" y="20371"/>
                  <a:pt x="473914" y="0"/>
                  <a:pt x="515452" y="0"/>
                </a:cubicBezTo>
                <a:lnTo>
                  <a:pt x="4232120" y="0"/>
                </a:lnTo>
                <a:cubicBezTo>
                  <a:pt x="4334698" y="0"/>
                  <a:pt x="4394955" y="115330"/>
                  <a:pt x="4336371" y="199532"/>
                </a:cubicBezTo>
                <a:lnTo>
                  <a:pt x="3948138" y="757538"/>
                </a:lnTo>
                <a:cubicBezTo>
                  <a:pt x="3924415" y="791635"/>
                  <a:pt x="3885426" y="812006"/>
                  <a:pt x="3843888" y="812006"/>
                </a:cubicBezTo>
                <a:lnTo>
                  <a:pt x="127220" y="812006"/>
                </a:lnTo>
                <a:cubicBezTo>
                  <a:pt x="24642" y="812006"/>
                  <a:pt x="-35615" y="696677"/>
                  <a:pt x="22969" y="612474"/>
                </a:cubicBezTo>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schemeClr val="lt1"/>
              </a:solidFill>
              <a:cs typeface="+mn-ea"/>
              <a:sym typeface="+mn-lt"/>
            </a:endParaRPr>
          </a:p>
        </p:txBody>
      </p:sp>
      <p:sp>
        <p:nvSpPr>
          <p:cNvPr id="4" name="任意多边形 3"/>
          <p:cNvSpPr>
            <a:spLocks noChangeAspect="1"/>
          </p:cNvSpPr>
          <p:nvPr/>
        </p:nvSpPr>
        <p:spPr>
          <a:xfrm>
            <a:off x="10708801" y="3013869"/>
            <a:ext cx="2387600" cy="23876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bg1">
              <a:lumMod val="65000"/>
            </a:schemeClr>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5" name="任意多边形 4"/>
          <p:cNvSpPr>
            <a:spLocks noChangeAspect="1"/>
          </p:cNvSpPr>
          <p:nvPr/>
        </p:nvSpPr>
        <p:spPr>
          <a:xfrm>
            <a:off x="8230548" y="3756819"/>
            <a:ext cx="2362200" cy="23622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6" name="任意多边形 5"/>
          <p:cNvSpPr>
            <a:spLocks noChangeAspect="1"/>
          </p:cNvSpPr>
          <p:nvPr/>
        </p:nvSpPr>
        <p:spPr>
          <a:xfrm>
            <a:off x="8334849" y="4306094"/>
            <a:ext cx="2247900" cy="22479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7" name="任意多边形 6"/>
          <p:cNvSpPr>
            <a:spLocks noChangeAspect="1"/>
          </p:cNvSpPr>
          <p:nvPr/>
        </p:nvSpPr>
        <p:spPr>
          <a:xfrm>
            <a:off x="8859199" y="1116013"/>
            <a:ext cx="2971800" cy="2971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8" name="任意多边形 7"/>
          <p:cNvSpPr>
            <a:spLocks noChangeAspect="1"/>
          </p:cNvSpPr>
          <p:nvPr/>
        </p:nvSpPr>
        <p:spPr>
          <a:xfrm>
            <a:off x="11291249" y="135969"/>
            <a:ext cx="1384300" cy="13843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9" name="任意多边形 8"/>
          <p:cNvSpPr>
            <a:spLocks noChangeAspect="1"/>
          </p:cNvSpPr>
          <p:nvPr/>
        </p:nvSpPr>
        <p:spPr>
          <a:xfrm>
            <a:off x="8878249" y="582613"/>
            <a:ext cx="2933700" cy="29337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0" name="任意多边形 9"/>
          <p:cNvSpPr>
            <a:spLocks noChangeAspect="1"/>
          </p:cNvSpPr>
          <p:nvPr/>
        </p:nvSpPr>
        <p:spPr>
          <a:xfrm>
            <a:off x="7326148" y="408385"/>
            <a:ext cx="1320800" cy="1320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1" name="任意多边形 10"/>
          <p:cNvSpPr>
            <a:spLocks noChangeAspect="1"/>
          </p:cNvSpPr>
          <p:nvPr/>
        </p:nvSpPr>
        <p:spPr>
          <a:xfrm>
            <a:off x="10163649" y="6294438"/>
            <a:ext cx="838200" cy="8382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2" name="任意多边形 11"/>
          <p:cNvSpPr/>
          <p:nvPr/>
        </p:nvSpPr>
        <p:spPr>
          <a:xfrm>
            <a:off x="11089801" y="5683251"/>
            <a:ext cx="1222374" cy="1222374"/>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bg1">
              <a:lumMod val="65000"/>
            </a:schemeClr>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3" name="任意多边形 12"/>
          <p:cNvSpPr>
            <a:spLocks noChangeAspect="1"/>
          </p:cNvSpPr>
          <p:nvPr/>
        </p:nvSpPr>
        <p:spPr>
          <a:xfrm>
            <a:off x="7421634" y="5569826"/>
            <a:ext cx="701200" cy="7012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4" name="任意多边形 13"/>
          <p:cNvSpPr>
            <a:spLocks noChangeAspect="1"/>
          </p:cNvSpPr>
          <p:nvPr/>
        </p:nvSpPr>
        <p:spPr>
          <a:xfrm>
            <a:off x="11220450" y="2944813"/>
            <a:ext cx="2209800" cy="2209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5" name="任意多边形 14"/>
          <p:cNvSpPr>
            <a:spLocks noChangeAspect="1"/>
          </p:cNvSpPr>
          <p:nvPr/>
        </p:nvSpPr>
        <p:spPr>
          <a:xfrm>
            <a:off x="11363800" y="-383144"/>
            <a:ext cx="1397000" cy="13970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6" name="任意多边形 15"/>
          <p:cNvSpPr/>
          <p:nvPr/>
        </p:nvSpPr>
        <p:spPr>
          <a:xfrm>
            <a:off x="11065113" y="4972370"/>
            <a:ext cx="1222374" cy="1222374"/>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2" name="文本框 1"/>
          <p:cNvSpPr txBox="1"/>
          <p:nvPr/>
        </p:nvSpPr>
        <p:spPr>
          <a:xfrm>
            <a:off x="2595697" y="2705080"/>
            <a:ext cx="6447619" cy="1198880"/>
          </a:xfrm>
          <a:prstGeom prst="rect">
            <a:avLst/>
          </a:prstGeom>
          <a:noFill/>
        </p:spPr>
        <p:txBody>
          <a:bodyPr wrap="square" rtlCol="0">
            <a:spAutoFit/>
          </a:bodyPr>
          <a:p>
            <a:r>
              <a:rPr lang="zh-CN" altLang="en-US" sz="7200" dirty="0">
                <a:solidFill>
                  <a:schemeClr val="bg1"/>
                </a:solidFill>
                <a:latin typeface="Adobe 黑体 Std R" panose="020B0400000000000000" pitchFamily="34" charset="-122"/>
                <a:ea typeface="Adobe 黑体 Std R" panose="020B0400000000000000" pitchFamily="34" charset="-122"/>
                <a:cs typeface="+mn-ea"/>
                <a:sym typeface="+mn-lt"/>
              </a:rPr>
              <a:t>第一篇</a:t>
            </a:r>
            <a:endParaRPr lang="zh-CN" altLang="en-US" sz="7200" dirty="0">
              <a:solidFill>
                <a:schemeClr val="bg1"/>
              </a:solidFill>
              <a:latin typeface="Adobe 黑体 Std R" panose="020B0400000000000000" pitchFamily="34" charset="-122"/>
              <a:ea typeface="Adobe 黑体 Std R" panose="020B0400000000000000"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1"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第四讲 预防校园欺凌</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682125" y="2167222"/>
            <a:ext cx="11054246" cy="383095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不冲动</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与同学发生了不愉快的事情，切记不要冲动地妄下论断，应该冷静下来，去思考怎么解决此次事件。必要时寻求老师的帮助，不要意气用事，将小事变大，把事态推向更严重的方向。</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不参与</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不要因为兄弟义气而参与其中，将祸水引到自己身上。应该找借口离开事发现场，如“我的班主任刚刚打电话找我，我过去一下”，或是“我肚子痛，去上个厕所”等。</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学会化解，晓以利害</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不管是当事人或旁观者，都应该积极地去化解矛盾，而不是升级，学会“大事化小，小事化了”。必须明白其中的利害关系，知道发生打架事件后需要承担的后果，明白打架是百害而无一利的。</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681990" y="145034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必掌握：遇到校园欺凌应如何应对？</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1"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第五讲 预防校园诈骗</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569095" y="1386807"/>
            <a:ext cx="11054246" cy="133794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诈骗，是指以非法占有为目的、用虚构事实或隐瞒真相的方法骗取款额较大的公私财物的行为。由于它一般不使用暴力，而是在一派平静甚至“愉快”的气氛下进行的，受害者往往会上当。学校和社会都在倡导助人为乐，作为中职生的我们，该如何预防校园诈骗？</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1"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第五讲 预防校园诈骗</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682125" y="2167222"/>
            <a:ext cx="11054246" cy="216852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在当今的校园里，学生上当受骗的事时有发生，究其原因，主要有以下几个方面。</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思想单纯，分辨能力差</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感情用事，疏于防范</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有求于人，粗心大意</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 贪小便宜，急功求成</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681990" y="145034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需注意：学生受诈骗的原因有哪些？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1"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第五讲 预防校园诈骗</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682125" y="2901282"/>
            <a:ext cx="11054246" cy="258445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以勤工俭学为名进行诈骗</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冒充在校学生进行诈骗</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手机短信诈骗</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 利用电话诈骗</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5. 以“丢钱捡钱”的方式诈骗</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6. 网络诈骗</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681990" y="145034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必学习：校内诈骗作案的主要手段有哪些？ 如何预防诈骗案件发生？</a:t>
            </a:r>
            <a:endParaRPr lang="zh-CN" altLang="en-US" sz="2800" dirty="0">
              <a:solidFill>
                <a:srgbClr val="FF0000"/>
              </a:solidFill>
              <a:latin typeface="华文中宋" panose="02010600040101010101" pitchFamily="2" charset="-122"/>
              <a:ea typeface="华文中宋" panose="02010600040101010101" pitchFamily="2" charset="-122"/>
            </a:endParaRPr>
          </a:p>
        </p:txBody>
      </p:sp>
      <p:sp>
        <p:nvSpPr>
          <p:cNvPr id="2" name="文本框 1"/>
          <p:cNvSpPr txBox="1"/>
          <p:nvPr/>
        </p:nvSpPr>
        <p:spPr>
          <a:xfrm>
            <a:off x="681990" y="2199005"/>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一、校内诈骗作案的主要手段</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1"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第五讲 预防校园诈骗</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481965" y="1435735"/>
            <a:ext cx="11282045" cy="549275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1）帮助陌生人要讲究方法，绝不能因为好面子而将自己的财物交其处理，或跟随陌生人去往陌生的地点。</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2）不要将个人有效证件借给他人，以防被冒用。</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3）不要将个人信息资料如银行卡密码、手机号码、身份证号码、家庭住址等轻易告诉他人，以防被人利用。</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4）不可轻信张贴广告或网上勤工助学、求职应聘等信息。</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5）不要相信天上掉馅饼的事情，“馅饼”下面通常覆盖着一个陷阱。</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6）与人相处目的要纯正，以高利投资、贪图享乐为目的往往会被人设局。</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7）养成“做决定前想三分钟的习惯”，或者和自己的挚友﹑老师商量一下，减少未知风险。</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8）要相信网络中所谓的非常渠道的货源，便宜的背后往往就是骗人的把戏。</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9）在正规的网店、购物平台购物，不浏览如“翻墙网站”“色情网站”“博彩网站”等非法网站。</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10）不要相信所谓的内幕消息，对方想的可能只是赚取你的入会费。</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11）通过正规的招聘网站或招聘会寻找工作机会，事先调查了解招聘企业的基本信息。</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12）如遇要求缴纳各种费用的招聘企业要及时警醒，多数都是骗子公司。</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13）不要借助所谓的路子、关系、潜规则找到想要的工作。</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2" name="文本框 1"/>
          <p:cNvSpPr txBox="1"/>
          <p:nvPr/>
        </p:nvSpPr>
        <p:spPr>
          <a:xfrm>
            <a:off x="681990" y="1039495"/>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二、预防诈骗事件发生</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1"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第五讲 预防校园诈骗</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682125" y="2901282"/>
            <a:ext cx="11054246" cy="133794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当自己的钱财被诈骗分子骗取后，应立即报警，保存好与骗子的聊天记录、交换的物件等，并向警方提供有利线索，同时不要打草惊蛇，以免骗子逃之夭夭。如果被骗钱财数额较小，可先寻求学校保卫处、老师或家长的帮助，切莫借用“破财免灾”“无关痛痒”的想法隐瞒了事，从而放纵诈骗分子。</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681990" y="145034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必掌握：被诈骗后急救措施？</a:t>
            </a:r>
            <a:endParaRPr lang="zh-CN" altLang="en-US" sz="2800" dirty="0">
              <a:solidFill>
                <a:srgbClr val="FF0000"/>
              </a:solidFill>
              <a:latin typeface="华文中宋" panose="02010600040101010101" pitchFamily="2" charset="-122"/>
              <a:ea typeface="华文中宋" panose="02010600040101010101" pitchFamily="2" charset="-122"/>
            </a:endParaRPr>
          </a:p>
        </p:txBody>
      </p:sp>
      <p:sp>
        <p:nvSpPr>
          <p:cNvPr id="2" name="文本框 1"/>
          <p:cNvSpPr txBox="1"/>
          <p:nvPr/>
        </p:nvSpPr>
        <p:spPr>
          <a:xfrm>
            <a:off x="681990" y="2199005"/>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一、被诈骗后急救措施</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1"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第五讲 预防校园诈骗</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682125" y="1647792"/>
            <a:ext cx="11054246" cy="507746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看病消灾讲迷信，不要相信陌生人；</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丢包分钱是陷阱，天上不会掉馅饼；</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兜售抵押全都假，别听骗子说瞎话；</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家庭情况要保密，不明来电多警惕；</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贪图便宜要不得，千万不能换外币；</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短信诈骗花样多，不予理睬准没错；</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网络购物要小心，反复要钱是圈套；</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飞来大奖莫惊喜，让您掏钱洞无底；</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专利转让别轻信，全面验证多核实；</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汽车退税有猫腻，骗取存款是目的；</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买药看病到医院，保您平安不被骗；</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遇人向您借手机，始终留意别远离。</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2" name="文本框 1"/>
          <p:cNvSpPr txBox="1"/>
          <p:nvPr/>
        </p:nvSpPr>
        <p:spPr>
          <a:xfrm>
            <a:off x="681990" y="1172210"/>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二、警方防诈骗口诀</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1"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第六讲 预防敲诈勒索</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569095" y="1386807"/>
            <a:ext cx="11054246" cy="133794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敲诈勒索是以非法占有为目的，对被害人使用威胁或要挟的方法，强行索要公私财物的行为。敲诈勒索的行为只要数额巨大或者发生多次，就能构成犯罪。校园安全是学校的重中之重，要防止同学之间出现敲诈勒索的现象，如遇到敲诈勒索要懂得如何应对。</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1"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第六讲 预防敲诈勒索</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682125" y="2167222"/>
            <a:ext cx="11054246" cy="92202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校园敲诈勒索一般发生在晚上或午间人少的时候，主要发生于学校内偏僻、人少的地方，抢劫者一般会选择处于暗处单个出行的人，他们多带有凶器，主要抢劫对方身上的财物。</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681990" y="145034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需注意：敲诈勒索的特点有哪些？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1"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第六讲 预防敲诈勒索</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682125" y="2167222"/>
            <a:ext cx="11054246" cy="299974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1）聪明应付。遇到敲诈勒索，要随机应变，保持头脑冷静，生命安全第一，和对方周旋，找机会逃脱。</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不要轻易答应对方的要求。遇到有人向你敲诈勒索钱物，你暂时又无法脱身时，不要轻易答应对方的要求，可以借口身上没钱，另约定时间地点再“交”。如果马上屈服于对方，使敲诈者轻易得手，他们会永远盯上你这只“肥羊”。</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3）立即报告学校和公安机关。遇到敲诈勒索后立即报告学校和公安机关。要相信警方、学校和家庭都能为你提供安全的保护，只有这样，坏人才不敢威胁侵害你。</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4）结伴而行。不走夜路、人烟稀少的路等，每天最好结伴而行，不给对方敲诈勒索你的机会。</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681990" y="145034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必学习：应对敲诈勒索方法与技巧有哪些？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任意多边形 24"/>
          <p:cNvSpPr/>
          <p:nvPr/>
        </p:nvSpPr>
        <p:spPr>
          <a:xfrm>
            <a:off x="687355" y="2944813"/>
            <a:ext cx="4646645" cy="812006"/>
          </a:xfrm>
          <a:custGeom>
            <a:avLst/>
            <a:gdLst>
              <a:gd name="connsiteX0" fmla="*/ 22969 w 4359339"/>
              <a:gd name="connsiteY0" fmla="*/ 612474 h 812006"/>
              <a:gd name="connsiteX1" fmla="*/ 411202 w 4359339"/>
              <a:gd name="connsiteY1" fmla="*/ 54468 h 812006"/>
              <a:gd name="connsiteX2" fmla="*/ 515452 w 4359339"/>
              <a:gd name="connsiteY2" fmla="*/ 0 h 812006"/>
              <a:gd name="connsiteX3" fmla="*/ 4232120 w 4359339"/>
              <a:gd name="connsiteY3" fmla="*/ 0 h 812006"/>
              <a:gd name="connsiteX4" fmla="*/ 4336371 w 4359339"/>
              <a:gd name="connsiteY4" fmla="*/ 199532 h 812006"/>
              <a:gd name="connsiteX5" fmla="*/ 3948138 w 4359339"/>
              <a:gd name="connsiteY5" fmla="*/ 757538 h 812006"/>
              <a:gd name="connsiteX6" fmla="*/ 3843888 w 4359339"/>
              <a:gd name="connsiteY6" fmla="*/ 812006 h 812006"/>
              <a:gd name="connsiteX7" fmla="*/ 127220 w 4359339"/>
              <a:gd name="connsiteY7" fmla="*/ 812006 h 812006"/>
              <a:gd name="connsiteX8" fmla="*/ 22969 w 4359339"/>
              <a:gd name="connsiteY8" fmla="*/ 612474 h 812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59339" h="812006">
                <a:moveTo>
                  <a:pt x="22969" y="612474"/>
                </a:moveTo>
                <a:lnTo>
                  <a:pt x="411202" y="54468"/>
                </a:lnTo>
                <a:cubicBezTo>
                  <a:pt x="434925" y="20371"/>
                  <a:pt x="473914" y="0"/>
                  <a:pt x="515452" y="0"/>
                </a:cubicBezTo>
                <a:lnTo>
                  <a:pt x="4232120" y="0"/>
                </a:lnTo>
                <a:cubicBezTo>
                  <a:pt x="4334698" y="0"/>
                  <a:pt x="4394955" y="115330"/>
                  <a:pt x="4336371" y="199532"/>
                </a:cubicBezTo>
                <a:lnTo>
                  <a:pt x="3948138" y="757538"/>
                </a:lnTo>
                <a:cubicBezTo>
                  <a:pt x="3924415" y="791635"/>
                  <a:pt x="3885426" y="812006"/>
                  <a:pt x="3843888" y="812006"/>
                </a:cubicBezTo>
                <a:lnTo>
                  <a:pt x="127220" y="812006"/>
                </a:lnTo>
                <a:cubicBezTo>
                  <a:pt x="24642" y="812006"/>
                  <a:pt x="-35615" y="696677"/>
                  <a:pt x="22969" y="612474"/>
                </a:cubicBezTo>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schemeClr val="lt1"/>
              </a:solidFill>
              <a:cs typeface="+mn-ea"/>
              <a:sym typeface="+mn-lt"/>
            </a:endParaRPr>
          </a:p>
        </p:txBody>
      </p:sp>
      <p:sp>
        <p:nvSpPr>
          <p:cNvPr id="4" name="任意多边形 3"/>
          <p:cNvSpPr>
            <a:spLocks noChangeAspect="1"/>
          </p:cNvSpPr>
          <p:nvPr/>
        </p:nvSpPr>
        <p:spPr>
          <a:xfrm>
            <a:off x="10708801" y="3013869"/>
            <a:ext cx="2387600" cy="23876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bg1">
              <a:lumMod val="65000"/>
            </a:schemeClr>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5" name="任意多边形 4"/>
          <p:cNvSpPr>
            <a:spLocks noChangeAspect="1"/>
          </p:cNvSpPr>
          <p:nvPr/>
        </p:nvSpPr>
        <p:spPr>
          <a:xfrm>
            <a:off x="8230548" y="3756819"/>
            <a:ext cx="2362200" cy="23622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6" name="任意多边形 5"/>
          <p:cNvSpPr>
            <a:spLocks noChangeAspect="1"/>
          </p:cNvSpPr>
          <p:nvPr/>
        </p:nvSpPr>
        <p:spPr>
          <a:xfrm>
            <a:off x="8334849" y="4306094"/>
            <a:ext cx="2247900" cy="22479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7" name="任意多边形 6"/>
          <p:cNvSpPr>
            <a:spLocks noChangeAspect="1"/>
          </p:cNvSpPr>
          <p:nvPr/>
        </p:nvSpPr>
        <p:spPr>
          <a:xfrm>
            <a:off x="8859199" y="1116013"/>
            <a:ext cx="2971800" cy="2971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8" name="任意多边形 7"/>
          <p:cNvSpPr>
            <a:spLocks noChangeAspect="1"/>
          </p:cNvSpPr>
          <p:nvPr/>
        </p:nvSpPr>
        <p:spPr>
          <a:xfrm>
            <a:off x="11291249" y="135969"/>
            <a:ext cx="1384300" cy="13843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9" name="任意多边形 8"/>
          <p:cNvSpPr>
            <a:spLocks noChangeAspect="1"/>
          </p:cNvSpPr>
          <p:nvPr/>
        </p:nvSpPr>
        <p:spPr>
          <a:xfrm>
            <a:off x="8878249" y="582613"/>
            <a:ext cx="2933700" cy="29337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0" name="任意多边形 9"/>
          <p:cNvSpPr>
            <a:spLocks noChangeAspect="1"/>
          </p:cNvSpPr>
          <p:nvPr/>
        </p:nvSpPr>
        <p:spPr>
          <a:xfrm>
            <a:off x="7326148" y="408385"/>
            <a:ext cx="1320800" cy="1320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1" name="任意多边形 10"/>
          <p:cNvSpPr>
            <a:spLocks noChangeAspect="1"/>
          </p:cNvSpPr>
          <p:nvPr/>
        </p:nvSpPr>
        <p:spPr>
          <a:xfrm>
            <a:off x="10163649" y="6294438"/>
            <a:ext cx="838200" cy="8382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2" name="任意多边形 11"/>
          <p:cNvSpPr/>
          <p:nvPr/>
        </p:nvSpPr>
        <p:spPr>
          <a:xfrm>
            <a:off x="11089801" y="5683251"/>
            <a:ext cx="1222374" cy="1222374"/>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bg1">
              <a:lumMod val="65000"/>
            </a:schemeClr>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3" name="任意多边形 12"/>
          <p:cNvSpPr>
            <a:spLocks noChangeAspect="1"/>
          </p:cNvSpPr>
          <p:nvPr/>
        </p:nvSpPr>
        <p:spPr>
          <a:xfrm>
            <a:off x="7421634" y="5569826"/>
            <a:ext cx="701200" cy="7012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4" name="任意多边形 13"/>
          <p:cNvSpPr>
            <a:spLocks noChangeAspect="1"/>
          </p:cNvSpPr>
          <p:nvPr/>
        </p:nvSpPr>
        <p:spPr>
          <a:xfrm>
            <a:off x="11220450" y="2944813"/>
            <a:ext cx="2209800" cy="2209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5" name="任意多边形 14"/>
          <p:cNvSpPr>
            <a:spLocks noChangeAspect="1"/>
          </p:cNvSpPr>
          <p:nvPr/>
        </p:nvSpPr>
        <p:spPr>
          <a:xfrm>
            <a:off x="11363800" y="-383144"/>
            <a:ext cx="1397000" cy="13970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6" name="任意多边形 15"/>
          <p:cNvSpPr/>
          <p:nvPr/>
        </p:nvSpPr>
        <p:spPr>
          <a:xfrm>
            <a:off x="11065113" y="4972370"/>
            <a:ext cx="1222374" cy="1222374"/>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20" name="文本框 19"/>
          <p:cNvSpPr txBox="1"/>
          <p:nvPr/>
        </p:nvSpPr>
        <p:spPr>
          <a:xfrm>
            <a:off x="1162502" y="4201140"/>
            <a:ext cx="6447619" cy="1198880"/>
          </a:xfrm>
          <a:prstGeom prst="rect">
            <a:avLst/>
          </a:prstGeom>
          <a:noFill/>
        </p:spPr>
        <p:txBody>
          <a:bodyPr wrap="square" rtlCol="0">
            <a:spAutoFit/>
          </a:bodyPr>
          <a:lstStyle/>
          <a:p>
            <a:r>
              <a:rPr lang="zh-CN" altLang="en-US" sz="7200" dirty="0">
                <a:solidFill>
                  <a:schemeClr val="accent1"/>
                </a:solidFill>
                <a:latin typeface="Adobe 黑体 Std R" panose="020B0400000000000000" pitchFamily="34" charset="-122"/>
                <a:ea typeface="Adobe 黑体 Std R" panose="020B0400000000000000" pitchFamily="34" charset="-122"/>
                <a:cs typeface="+mn-ea"/>
                <a:sym typeface="+mn-lt"/>
              </a:rPr>
              <a:t>国家安全</a:t>
            </a:r>
            <a:endParaRPr lang="zh-CN" altLang="en-US" sz="7200" dirty="0">
              <a:solidFill>
                <a:schemeClr val="accent1"/>
              </a:solidFill>
              <a:latin typeface="Adobe 黑体 Std R" panose="020B0400000000000000" pitchFamily="34" charset="-122"/>
              <a:ea typeface="Adobe 黑体 Std R" panose="020B0400000000000000" pitchFamily="34" charset="-122"/>
              <a:cs typeface="+mn-ea"/>
              <a:sym typeface="+mn-lt"/>
            </a:endParaRPr>
          </a:p>
        </p:txBody>
      </p:sp>
      <p:sp>
        <p:nvSpPr>
          <p:cNvPr id="26" name="文本框 25"/>
          <p:cNvSpPr txBox="1"/>
          <p:nvPr/>
        </p:nvSpPr>
        <p:spPr>
          <a:xfrm>
            <a:off x="1197440" y="2916188"/>
            <a:ext cx="3546009" cy="1014730"/>
          </a:xfrm>
          <a:prstGeom prst="rect">
            <a:avLst/>
          </a:prstGeom>
          <a:noFill/>
        </p:spPr>
        <p:txBody>
          <a:bodyPr wrap="square" rtlCol="0">
            <a:spAutoFit/>
          </a:bodyPr>
          <a:lstStyle/>
          <a:p>
            <a:r>
              <a:rPr lang="zh-CN" altLang="en-US" sz="6000" dirty="0">
                <a:solidFill>
                  <a:schemeClr val="bg1"/>
                </a:solidFill>
                <a:cs typeface="+mn-ea"/>
                <a:sym typeface="+mn-lt"/>
              </a:rPr>
              <a:t>模块一</a:t>
            </a:r>
            <a:endParaRPr lang="zh-CN" altLang="en-US" sz="6000"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1"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第六讲 预防敲诈勒索</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682125" y="2167222"/>
            <a:ext cx="11054246" cy="383095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运用智慧，保护自身安全</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要知道，你越怕事，越不敢声张，那些敲诈、勒索你的人就越嚣张。敲诈勒索是违法行为，同学们要运用自己的智慧和法律武器来保护自己的安全和利益。</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不怕威胁，配合警方调查</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无论对方如何威胁，绝对不要隐瞒事情。要相信警方、家庭和学校都能为你提供安全保护，只有你坚决不屈，坏人才不敢威胁侵害你。如果你屈服于对方，只会让对方变本加厉地敲诈勒索你。</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掌握足够的自救知识</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认真学习自救知识，同学们在遇到敲诈勒索时，如果只有不妥协的勇气和抗争到底的决心，却缺乏必要的自救知识，同样会让自己陷入危险。</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681990" y="145034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必掌握：遇到敲诈勒索如何应对？</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任意多边形 24"/>
          <p:cNvSpPr/>
          <p:nvPr/>
        </p:nvSpPr>
        <p:spPr>
          <a:xfrm>
            <a:off x="687355" y="2944813"/>
            <a:ext cx="4646645" cy="812006"/>
          </a:xfrm>
          <a:custGeom>
            <a:avLst/>
            <a:gdLst>
              <a:gd name="connsiteX0" fmla="*/ 22969 w 4359339"/>
              <a:gd name="connsiteY0" fmla="*/ 612474 h 812006"/>
              <a:gd name="connsiteX1" fmla="*/ 411202 w 4359339"/>
              <a:gd name="connsiteY1" fmla="*/ 54468 h 812006"/>
              <a:gd name="connsiteX2" fmla="*/ 515452 w 4359339"/>
              <a:gd name="connsiteY2" fmla="*/ 0 h 812006"/>
              <a:gd name="connsiteX3" fmla="*/ 4232120 w 4359339"/>
              <a:gd name="connsiteY3" fmla="*/ 0 h 812006"/>
              <a:gd name="connsiteX4" fmla="*/ 4336371 w 4359339"/>
              <a:gd name="connsiteY4" fmla="*/ 199532 h 812006"/>
              <a:gd name="connsiteX5" fmla="*/ 3948138 w 4359339"/>
              <a:gd name="connsiteY5" fmla="*/ 757538 h 812006"/>
              <a:gd name="connsiteX6" fmla="*/ 3843888 w 4359339"/>
              <a:gd name="connsiteY6" fmla="*/ 812006 h 812006"/>
              <a:gd name="connsiteX7" fmla="*/ 127220 w 4359339"/>
              <a:gd name="connsiteY7" fmla="*/ 812006 h 812006"/>
              <a:gd name="connsiteX8" fmla="*/ 22969 w 4359339"/>
              <a:gd name="connsiteY8" fmla="*/ 612474 h 812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59339" h="812006">
                <a:moveTo>
                  <a:pt x="22969" y="612474"/>
                </a:moveTo>
                <a:lnTo>
                  <a:pt x="411202" y="54468"/>
                </a:lnTo>
                <a:cubicBezTo>
                  <a:pt x="434925" y="20371"/>
                  <a:pt x="473914" y="0"/>
                  <a:pt x="515452" y="0"/>
                </a:cubicBezTo>
                <a:lnTo>
                  <a:pt x="4232120" y="0"/>
                </a:lnTo>
                <a:cubicBezTo>
                  <a:pt x="4334698" y="0"/>
                  <a:pt x="4394955" y="115330"/>
                  <a:pt x="4336371" y="199532"/>
                </a:cubicBezTo>
                <a:lnTo>
                  <a:pt x="3948138" y="757538"/>
                </a:lnTo>
                <a:cubicBezTo>
                  <a:pt x="3924415" y="791635"/>
                  <a:pt x="3885426" y="812006"/>
                  <a:pt x="3843888" y="812006"/>
                </a:cubicBezTo>
                <a:lnTo>
                  <a:pt x="127220" y="812006"/>
                </a:lnTo>
                <a:cubicBezTo>
                  <a:pt x="24642" y="812006"/>
                  <a:pt x="-35615" y="696677"/>
                  <a:pt x="22969" y="612474"/>
                </a:cubicBezTo>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schemeClr val="lt1"/>
              </a:solidFill>
              <a:cs typeface="+mn-ea"/>
              <a:sym typeface="+mn-lt"/>
            </a:endParaRPr>
          </a:p>
        </p:txBody>
      </p:sp>
      <p:sp>
        <p:nvSpPr>
          <p:cNvPr id="4" name="任意多边形 3"/>
          <p:cNvSpPr>
            <a:spLocks noChangeAspect="1"/>
          </p:cNvSpPr>
          <p:nvPr/>
        </p:nvSpPr>
        <p:spPr>
          <a:xfrm>
            <a:off x="10708801" y="3013869"/>
            <a:ext cx="2387600" cy="23876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bg1">
              <a:lumMod val="65000"/>
            </a:schemeClr>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5" name="任意多边形 4"/>
          <p:cNvSpPr>
            <a:spLocks noChangeAspect="1"/>
          </p:cNvSpPr>
          <p:nvPr/>
        </p:nvSpPr>
        <p:spPr>
          <a:xfrm>
            <a:off x="8230548" y="3756819"/>
            <a:ext cx="2362200" cy="23622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6" name="任意多边形 5"/>
          <p:cNvSpPr>
            <a:spLocks noChangeAspect="1"/>
          </p:cNvSpPr>
          <p:nvPr/>
        </p:nvSpPr>
        <p:spPr>
          <a:xfrm>
            <a:off x="8334849" y="4306094"/>
            <a:ext cx="2247900" cy="22479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7" name="任意多边形 6"/>
          <p:cNvSpPr>
            <a:spLocks noChangeAspect="1"/>
          </p:cNvSpPr>
          <p:nvPr/>
        </p:nvSpPr>
        <p:spPr>
          <a:xfrm>
            <a:off x="8859199" y="1116013"/>
            <a:ext cx="2971800" cy="2971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8" name="任意多边形 7"/>
          <p:cNvSpPr>
            <a:spLocks noChangeAspect="1"/>
          </p:cNvSpPr>
          <p:nvPr/>
        </p:nvSpPr>
        <p:spPr>
          <a:xfrm>
            <a:off x="11291249" y="135969"/>
            <a:ext cx="1384300" cy="13843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9" name="任意多边形 8"/>
          <p:cNvSpPr>
            <a:spLocks noChangeAspect="1"/>
          </p:cNvSpPr>
          <p:nvPr/>
        </p:nvSpPr>
        <p:spPr>
          <a:xfrm>
            <a:off x="8878249" y="582613"/>
            <a:ext cx="2933700" cy="29337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0" name="任意多边形 9"/>
          <p:cNvSpPr>
            <a:spLocks noChangeAspect="1"/>
          </p:cNvSpPr>
          <p:nvPr/>
        </p:nvSpPr>
        <p:spPr>
          <a:xfrm>
            <a:off x="7326148" y="408385"/>
            <a:ext cx="1320800" cy="1320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1" name="任意多边形 10"/>
          <p:cNvSpPr>
            <a:spLocks noChangeAspect="1"/>
          </p:cNvSpPr>
          <p:nvPr/>
        </p:nvSpPr>
        <p:spPr>
          <a:xfrm>
            <a:off x="10163649" y="6294438"/>
            <a:ext cx="838200" cy="8382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2" name="任意多边形 11"/>
          <p:cNvSpPr/>
          <p:nvPr/>
        </p:nvSpPr>
        <p:spPr>
          <a:xfrm>
            <a:off x="11089801" y="5683251"/>
            <a:ext cx="1222374" cy="1222374"/>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bg1">
              <a:lumMod val="65000"/>
            </a:schemeClr>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3" name="任意多边形 12"/>
          <p:cNvSpPr>
            <a:spLocks noChangeAspect="1"/>
          </p:cNvSpPr>
          <p:nvPr/>
        </p:nvSpPr>
        <p:spPr>
          <a:xfrm>
            <a:off x="7421634" y="5569826"/>
            <a:ext cx="701200" cy="7012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4" name="任意多边形 13"/>
          <p:cNvSpPr>
            <a:spLocks noChangeAspect="1"/>
          </p:cNvSpPr>
          <p:nvPr/>
        </p:nvSpPr>
        <p:spPr>
          <a:xfrm>
            <a:off x="11220450" y="2944813"/>
            <a:ext cx="2209800" cy="2209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5" name="任意多边形 14"/>
          <p:cNvSpPr>
            <a:spLocks noChangeAspect="1"/>
          </p:cNvSpPr>
          <p:nvPr/>
        </p:nvSpPr>
        <p:spPr>
          <a:xfrm>
            <a:off x="11363800" y="-383144"/>
            <a:ext cx="1397000" cy="13970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6" name="任意多边形 15"/>
          <p:cNvSpPr/>
          <p:nvPr/>
        </p:nvSpPr>
        <p:spPr>
          <a:xfrm>
            <a:off x="11065113" y="4972370"/>
            <a:ext cx="1222374" cy="1222374"/>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20" name="文本框 19"/>
          <p:cNvSpPr txBox="1"/>
          <p:nvPr/>
        </p:nvSpPr>
        <p:spPr>
          <a:xfrm>
            <a:off x="1162502" y="4201140"/>
            <a:ext cx="6447619" cy="1198880"/>
          </a:xfrm>
          <a:prstGeom prst="rect">
            <a:avLst/>
          </a:prstGeom>
          <a:noFill/>
        </p:spPr>
        <p:txBody>
          <a:bodyPr wrap="square" rtlCol="0">
            <a:spAutoFit/>
          </a:bodyPr>
          <a:lstStyle/>
          <a:p>
            <a:r>
              <a:rPr lang="zh-CN" altLang="en-US" sz="7200" dirty="0">
                <a:solidFill>
                  <a:schemeClr val="accent1"/>
                </a:solidFill>
                <a:latin typeface="Adobe 黑体 Std R" panose="020B0400000000000000" pitchFamily="34" charset="-122"/>
                <a:ea typeface="Adobe 黑体 Std R" panose="020B0400000000000000" pitchFamily="34" charset="-122"/>
                <a:cs typeface="+mn-ea"/>
                <a:sym typeface="+mn-lt"/>
              </a:rPr>
              <a:t>生活安全</a:t>
            </a:r>
            <a:endParaRPr lang="zh-CN" altLang="en-US" sz="7200" dirty="0">
              <a:solidFill>
                <a:schemeClr val="accent1"/>
              </a:solidFill>
              <a:latin typeface="Adobe 黑体 Std R" panose="020B0400000000000000" pitchFamily="34" charset="-122"/>
              <a:ea typeface="Adobe 黑体 Std R" panose="020B0400000000000000" pitchFamily="34" charset="-122"/>
              <a:cs typeface="+mn-ea"/>
              <a:sym typeface="+mn-lt"/>
            </a:endParaRPr>
          </a:p>
        </p:txBody>
      </p:sp>
      <p:sp>
        <p:nvSpPr>
          <p:cNvPr id="26" name="文本框 25"/>
          <p:cNvSpPr txBox="1"/>
          <p:nvPr/>
        </p:nvSpPr>
        <p:spPr>
          <a:xfrm>
            <a:off x="1197440" y="2916188"/>
            <a:ext cx="3546009" cy="1014730"/>
          </a:xfrm>
          <a:prstGeom prst="rect">
            <a:avLst/>
          </a:prstGeom>
          <a:noFill/>
        </p:spPr>
        <p:txBody>
          <a:bodyPr wrap="square" rtlCol="0">
            <a:spAutoFit/>
          </a:bodyPr>
          <a:lstStyle/>
          <a:p>
            <a:r>
              <a:rPr lang="zh-CN" altLang="en-US" sz="6000" dirty="0">
                <a:solidFill>
                  <a:schemeClr val="bg1"/>
                </a:solidFill>
                <a:cs typeface="+mn-ea"/>
                <a:sym typeface="+mn-lt"/>
              </a:rPr>
              <a:t>模块</a:t>
            </a:r>
            <a:r>
              <a:rPr lang="zh-CN" altLang="en-US" sz="6000" dirty="0">
                <a:solidFill>
                  <a:schemeClr val="bg1"/>
                </a:solidFill>
                <a:cs typeface="+mn-ea"/>
                <a:sym typeface="+mn-lt"/>
              </a:rPr>
              <a:t>三</a:t>
            </a:r>
            <a:endParaRPr lang="zh-CN" altLang="en-US" sz="6000"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第一讲 食品安全</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569095" y="1386807"/>
            <a:ext cx="11054246" cy="424624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食品是人类赖以生存和发展的最基本的物质基础，而食品安全关系到广大人民群众的身体健康和生命安全，关系到经济健康发展和社会稳定，关系到国家和政府的形象。</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近年来，食品安全问题的关注度正在日益增长，我国食品安全水平有了明显的提高。但必须看到，由于剧毒农药的使用，添加剂的误用、滥用，各种工业、环境污染物的存在，有害元素的污染、真菌毒素和包装材料有害迁移物的存在等，使得食品安全总体水平仍然不容乐观。随着科学发展与社会的进步，现在越来越多的化合物进入人类的生产和生活环境，使得众多新型化学污染问题不断涌现，由化学污染引起的食品安全问题日益严峻，化学性污染正成为危害食品安全与人类健康的一大“杀手”。与细菌等所引起的生物性污染相比，由化学污染带来的食品安全隐患仍未受到足够重视。因此，科学地认识和分析食品化学污染问题，避免或减少在食品加工之前，加工过程中或者加工之后无意混入的有毒、有害物质，对保障消费者的身体健康十分重要。</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第一讲 食品安全</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682125" y="2663157"/>
            <a:ext cx="11054246" cy="92202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学生的食品安全认知现状并不乐观，应通过多种途径宣传教育，如通过开展学校食品安全知识竞赛等相关活动广泛传播食品安全知识，提高学生食品安全意识。</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681990" y="145034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需注意：食品安全存在的问题有哪些？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
        <p:nvSpPr>
          <p:cNvPr id="2" name="文本框 1"/>
          <p:cNvSpPr txBox="1"/>
          <p:nvPr/>
        </p:nvSpPr>
        <p:spPr>
          <a:xfrm>
            <a:off x="681990" y="2199005"/>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一、学生对食品安全认知现状不容乐观</a:t>
            </a:r>
            <a:endParaRPr lang="zh-CN" altLang="en-US" sz="2500" dirty="0">
              <a:solidFill>
                <a:srgbClr val="FF0000"/>
              </a:solidFill>
              <a:latin typeface="华文中宋" panose="02010600040101010101" pitchFamily="2" charset="-122"/>
              <a:ea typeface="华文中宋" panose="02010600040101010101" pitchFamily="2" charset="-122"/>
            </a:endParaRPr>
          </a:p>
        </p:txBody>
      </p:sp>
      <p:sp>
        <p:nvSpPr>
          <p:cNvPr id="6" name="文本框 5"/>
          <p:cNvSpPr txBox="1"/>
          <p:nvPr/>
        </p:nvSpPr>
        <p:spPr>
          <a:xfrm>
            <a:off x="710065" y="4243672"/>
            <a:ext cx="11054246" cy="506730"/>
          </a:xfrm>
          <a:prstGeom prst="rect">
            <a:avLst/>
          </a:prstGeom>
          <a:noFill/>
        </p:spPr>
        <p:txBody>
          <a:bodyPr wrap="square" rtlCol="0">
            <a:spAutoFit/>
          </a:bodyPr>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学生在发生食品安全问题后，多数选择沉默，而不是通过合法途径维护自己的权益。</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9" name="文本框 8"/>
          <p:cNvSpPr txBox="1"/>
          <p:nvPr/>
        </p:nvSpPr>
        <p:spPr>
          <a:xfrm>
            <a:off x="709930" y="3795395"/>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二、学生的食品安全法律知识不足</a:t>
            </a:r>
            <a:endParaRPr lang="zh-CN" altLang="en-US" sz="2500" dirty="0">
              <a:solidFill>
                <a:srgbClr val="FF0000"/>
              </a:solidFill>
              <a:latin typeface="华文中宋" panose="02010600040101010101" pitchFamily="2" charset="-122"/>
              <a:ea typeface="华文中宋" panose="02010600040101010101" pitchFamily="2" charset="-122"/>
            </a:endParaRPr>
          </a:p>
        </p:txBody>
      </p:sp>
      <p:sp>
        <p:nvSpPr>
          <p:cNvPr id="15" name="文本框 14"/>
          <p:cNvSpPr txBox="1"/>
          <p:nvPr/>
        </p:nvSpPr>
        <p:spPr>
          <a:xfrm>
            <a:off x="738005" y="5393022"/>
            <a:ext cx="11054246" cy="1337945"/>
          </a:xfrm>
          <a:prstGeom prst="rect">
            <a:avLst/>
          </a:prstGeom>
          <a:noFill/>
        </p:spPr>
        <p:txBody>
          <a:bodyPr wrap="square" rtlCol="0">
            <a:spAutoFit/>
          </a:bodyPr>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部分学生明知道学校周围的小餐馆或路边摊小吃存在食品卫生安全隐患，但还是认为学校周围的小餐馆或路边摊小吃味道较好、品种丰富，可见学生的食品安全问题意识很淡薄，食品口味成为他们购买食品时更关心的因素，他们认为吃了没有什么不良反应，就没有危险。</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16" name="文本框 15"/>
          <p:cNvSpPr txBox="1"/>
          <p:nvPr/>
        </p:nvSpPr>
        <p:spPr>
          <a:xfrm>
            <a:off x="737870" y="4815205"/>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三、学生食品安全意识淡薄</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第一讲 食品安全</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696095" y="2901282"/>
            <a:ext cx="11054246" cy="216852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食品安全</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食品卫生</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食品质量</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 食品的保质期和保存期</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5. 食品污染</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681990" y="145034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必学习：食品安全常识的基础知识有哪些？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
        <p:nvSpPr>
          <p:cNvPr id="16" name="文本框 15"/>
          <p:cNvSpPr txBox="1"/>
          <p:nvPr/>
        </p:nvSpPr>
        <p:spPr>
          <a:xfrm>
            <a:off x="695960" y="2125345"/>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一、了解与食品相关的代名词</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第一讲 食品安全</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682125" y="2037682"/>
            <a:ext cx="11054246" cy="466153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无公害农产品</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无公害农产品是指产地环境、生产过程、最终产品质量符合无公害农产品的规范，并使用无公害农产品标志的农产品。无公害农产品主要解决的是食用农产品消费的基本安全问题，是最基本的市场准入条件，故其质量标准较低。</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绿色食品</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绿色食品是遵循可持续发展原则，按特定生产方式生产，经专门机构认定，许可使用绿色食品标志的无污染的安全、优质、营养类食品。质量标准较高，分为A 级和AA 级两个等级。</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有机食品</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根据有机农业和有机农产品生产、加工标准生产出来的、经过有机农产品颁证组织颁发证书的一切农产品。有机农业是一种完全不用或基本不用人工合成的化肥、农药、植物生长调节剂和饲料添加剂的生产体系。有机食品的质量标准最高。</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16" name="文本框 15"/>
          <p:cNvSpPr txBox="1"/>
          <p:nvPr/>
        </p:nvSpPr>
        <p:spPr>
          <a:xfrm>
            <a:off x="681990" y="1261745"/>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sym typeface="+mn-ea"/>
              </a:rPr>
              <a:t>二、了解无公害食品、绿色食品、有机食品的安全性能</a:t>
            </a:r>
            <a:endParaRPr lang="zh-CN" altLang="en-US" sz="2500" dirty="0">
              <a:solidFill>
                <a:srgbClr val="FF0000"/>
              </a:solidFill>
              <a:latin typeface="华文中宋" panose="02010600040101010101" pitchFamily="2" charset="-122"/>
              <a:ea typeface="华文中宋" panose="0201060004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第一讲 食品安全</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682125" y="2037682"/>
            <a:ext cx="11054246" cy="424624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质量安全标志</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QS 是英文Quality Safety（质量安全）的缩写，获得食品质量安全生产许可证的企业，其生产加工的食品经出厂检验合格的，在出厂销售之前，必须在最小销售单元的食品包装上标注由国家统一制定的食品质量安全生产许可证编号，并加印或者加贴食品质量安全市场准入标志“QS”。</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保健食品标志</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正规的保健食品会在产品的外包装盒上标出蓝色的，形如“蓝帽子”的保健食品专用标志， 下方会标注出该保健食品的批准文号，或者是“国食健字〔年号〕××× 号”，或者是“卫食健字〔年号〕×××× 号”。</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绿色食品标志</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绿色食品标志是由绿色食品发展中心在国家市场监督管理总局商标局正式注册的质量证明标志。</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16" name="文本框 15"/>
          <p:cNvSpPr txBox="1"/>
          <p:nvPr/>
        </p:nvSpPr>
        <p:spPr>
          <a:xfrm>
            <a:off x="681990" y="1261745"/>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sym typeface="+mn-ea"/>
              </a:rPr>
              <a:t>三、了解有关食品安全的有关标识</a:t>
            </a:r>
            <a:endParaRPr lang="zh-CN" altLang="en-US" sz="2500" dirty="0">
              <a:solidFill>
                <a:srgbClr val="FF0000"/>
              </a:solidFill>
              <a:latin typeface="华文中宋" panose="02010600040101010101" pitchFamily="2" charset="-122"/>
              <a:ea typeface="华文中宋" panose="0201060004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第一讲 食品安全</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696095" y="2675857"/>
            <a:ext cx="11054246" cy="383095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第一，养成良好的卫生习惯。</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第二，选择新鲜和安全的食品。</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第三，食品在食用前要彻底清洁。</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第四，尽量不吃剩饭剩菜。</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第五，不吃霉变的粮食、甘蔗、花生米，其中的霉菌毒素会引起中毒。</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第六，警惕误食有毒有害物质引起中毒。</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第七，不到没有卫生许可证的小摊贩处购买食物。</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第八，饮用符合卫生要求的饮用水。不喝生水或不洁净的水。</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第九，提倡体育锻炼，增强机体免疫力，抵御细菌的侵袭。</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681990" y="145034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必掌握：食物中毒如何预防及处理？</a:t>
            </a:r>
            <a:endParaRPr lang="zh-CN" altLang="en-US" sz="2800" dirty="0">
              <a:solidFill>
                <a:srgbClr val="FF0000"/>
              </a:solidFill>
              <a:latin typeface="华文中宋" panose="02010600040101010101" pitchFamily="2" charset="-122"/>
              <a:ea typeface="华文中宋" panose="02010600040101010101" pitchFamily="2" charset="-122"/>
            </a:endParaRPr>
          </a:p>
        </p:txBody>
      </p:sp>
      <p:sp>
        <p:nvSpPr>
          <p:cNvPr id="16" name="文本框 15"/>
          <p:cNvSpPr txBox="1"/>
          <p:nvPr/>
        </p:nvSpPr>
        <p:spPr>
          <a:xfrm>
            <a:off x="695960" y="2125345"/>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一、食物中毒的预防</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第一讲 食品安全</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682125" y="1730342"/>
            <a:ext cx="11054246" cy="216852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一旦有人出现上吐下泻、腹痛等食物中毒症状，千万不要惊慌失措，应冷静地分析发病的原因，针对引起中毒的食物以及吃下去的时间长短，及时采取如下三点应急措施。</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第一，催吐。</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第二，导泻。</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第三，解毒</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16" name="文本框 15"/>
          <p:cNvSpPr txBox="1"/>
          <p:nvPr/>
        </p:nvSpPr>
        <p:spPr>
          <a:xfrm>
            <a:off x="681990" y="1179830"/>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二、食物中毒的处理</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第二讲 用电安全</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569095" y="1386807"/>
            <a:ext cx="11054246" cy="216852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在实训中，中职学生经常要与电打交道，发生用电事故的原因绝大多数都是电气设备的结构、装置有缺陷，或者是没有掌握电气知识的非作业人员违章操作。为了有效地防止各种意外的发生，保障人身和财物的安全，首先必须加强电器设备的检测和维护保养；其次应当在用电技术上采取可靠的安全防护措施，开展经常性的用电安全教育，使“安全技术”的实施与“安全管理”的执行同时实现，发挥其安全保障作用，达到减少意外触电伤害事故的目的。</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1"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第一讲 维护国家安全</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569095" y="1386807"/>
            <a:ext cx="11054246" cy="466153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有国家就有国家安全工作，古今中外，概莫能外。一个国家，无论处于什么社会形态，或者实行怎样的社会制度，都会视国家利益为最高、最根本的利益，将维护国家安全列为首要任务。维护我国的国家安全，是坚持和发展中国特色社会主义，实现“两个一百年”奋斗目标和中华民族伟大复兴中国梦的重要保障。2015 年5 月19 日，全国国家安全机关总结表彰大会强调，要高度重视加强国家安全工作，把思想和行动统一到党中央对国家安全工作的决策部署上来，依法防范、制止、打击危害我国国家安全和利益的违法犯罪活动。</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学生时代是世界观、价值观、人生观形成的重要时期，也是国家安全意识养成的最重要时期。职业院校学生是未来国家建设的中坚力量，也是国家的未来和希望。通过国家安全相关知识的学习，可以提高国家安全意识，树立正确、系统的国家安全观，从而正确地观察、分析当代中国国情及安全环境，正确认识政治、社会、民族、宗教、外交等各方面的问题，增强抵御西方政治渗透、不良文化思潮及腐朽没落价值观念的冲击和影响的能力，提高自觉维护国家安全的责任意识。这对我们国家的稳定发展和长治久安具有深远的现实意义和战略意义。</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第二讲 用电安全</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696095" y="2190082"/>
            <a:ext cx="11054246" cy="383095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触电一般是指人体触及带电物体时，电流对人体所造成的伤害。电流对人体有两种类型的伤害，即电击和电伤。</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电击</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电击是指电流通过人体内部，破坏人的心脏、肺部以及神经系统的正常工作而危及人的生命。在低压系统中，在通电电流较小、通电时间不长的情况下，电流引起人的心室颤动是电击致死的主要原因：在通电时间较长，通电电流更小的情况下，窒息也成为电击致死的原因。</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电伤</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电伤是指由电流的热效应、化学效应或机械效应对人体外部造成的局部伤害。电伤多见于机体外部，而且往往在机体上留下伤痕。电伤与电击相比较，危险程度低一些。</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681990" y="145034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需注意：触电的概念及其类型有哪些？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第二讲 用电安全</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696095" y="2190082"/>
            <a:ext cx="11054246" cy="383095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掌握触电事故的防范措施</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（1）专人负责保养</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（2）不用水冲洗</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（3）不放杂物</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（4）认真检查</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（5）谨慎操作</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（6）检查预防</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认识安全用电标志</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明确统一的标志是保证用电安全的一项重要措施。</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681990" y="145034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必学习：如何防范触电事故的发生？</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第二讲 用电安全</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696095" y="2190082"/>
            <a:ext cx="11054246" cy="216852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切断电源</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当发现有人触电时，不要惊慌，首先要尽快切断电源。救护人千万不要用手直接去拉触电的人，防止发生救护人触电事故。</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脱离电源</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伤员脱离电源后的处理</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681990" y="145034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必掌握：如何正确处理触电事故？</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第三讲 游泳安全</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569095" y="1386807"/>
            <a:ext cx="11054246" cy="258445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游泳是一项非常有益的体育运动，但同时风险较高，若掉以轻心，则很可能发生溺水事故。因此，游泳的安全问题必须引起高度重视。</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游泳的场所大致可以分为两类，一类是人工修建的游泳池（馆），另一类则是江、河、湖、海等自然水域。一般情况下，人工游泳场所水情稳定，又有专人管理，安全上更有保障；自然水域受天气、水流和水下生物等的影响，对自我保护的能力要求会更高一些。但无论是人工水域还是自然水域，患有心脏病、高血压等疾病的人都需慎入。</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第三讲 游泳安全</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696095" y="2190082"/>
            <a:ext cx="11054246" cy="92202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游泳是在水这种特殊环境中运动，对游泳者来说，应加强安全教育，了解游泳的安全卫生知识，掌握科学锻炼的方法，防止意外事故的发生。</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681990" y="145034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需注意：游泳运动的安全与卫生知识有哪些？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
        <p:nvSpPr>
          <p:cNvPr id="16" name="文本框 15"/>
          <p:cNvSpPr txBox="1"/>
          <p:nvPr/>
        </p:nvSpPr>
        <p:spPr>
          <a:xfrm>
            <a:off x="668020" y="3191510"/>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一、游泳的安全措施</a:t>
            </a:r>
            <a:endParaRPr lang="zh-CN" altLang="en-US" sz="2500" dirty="0">
              <a:solidFill>
                <a:srgbClr val="FF0000"/>
              </a:solidFill>
              <a:latin typeface="华文中宋" panose="02010600040101010101" pitchFamily="2" charset="-122"/>
              <a:ea typeface="华文中宋" panose="02010600040101010101" pitchFamily="2" charset="-122"/>
            </a:endParaRPr>
          </a:p>
        </p:txBody>
      </p:sp>
      <p:sp>
        <p:nvSpPr>
          <p:cNvPr id="2" name="文本框 1"/>
          <p:cNvSpPr txBox="1"/>
          <p:nvPr/>
        </p:nvSpPr>
        <p:spPr>
          <a:xfrm>
            <a:off x="710065" y="3746467"/>
            <a:ext cx="11054246" cy="922020"/>
          </a:xfrm>
          <a:prstGeom prst="rect">
            <a:avLst/>
          </a:prstGeom>
          <a:noFill/>
        </p:spPr>
        <p:txBody>
          <a:bodyPr wrap="square" rtlCol="0">
            <a:spAutoFit/>
          </a:bodyPr>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初学者怕呛水、怕淹水的恐惧心理占第一位，如果不熟悉水性，很容易呛水或手忙脚乱失去平衡，以致出现溺水危及生命。</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6" name="文本框 5"/>
          <p:cNvSpPr txBox="1"/>
          <p:nvPr/>
        </p:nvSpPr>
        <p:spPr>
          <a:xfrm>
            <a:off x="709930" y="4747895"/>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二、游泳的卫生知识</a:t>
            </a:r>
            <a:endParaRPr lang="zh-CN" altLang="en-US" sz="2500" dirty="0">
              <a:solidFill>
                <a:srgbClr val="FF0000"/>
              </a:solidFill>
              <a:latin typeface="华文中宋" panose="02010600040101010101" pitchFamily="2" charset="-122"/>
              <a:ea typeface="华文中宋" panose="02010600040101010101" pitchFamily="2" charset="-122"/>
            </a:endParaRPr>
          </a:p>
        </p:txBody>
      </p:sp>
      <p:sp>
        <p:nvSpPr>
          <p:cNvPr id="9" name="文本框 8"/>
          <p:cNvSpPr txBox="1"/>
          <p:nvPr/>
        </p:nvSpPr>
        <p:spPr>
          <a:xfrm>
            <a:off x="827540" y="5175852"/>
            <a:ext cx="11054246" cy="1753235"/>
          </a:xfrm>
          <a:prstGeom prst="rect">
            <a:avLst/>
          </a:prstGeom>
          <a:noFill/>
        </p:spPr>
        <p:txBody>
          <a:bodyPr wrap="square" rtlCol="0">
            <a:spAutoFit/>
          </a:bodyPr>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游泳前要重视做好准备活动</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参加游泳活动的时间应在饭后半小时后进行</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个人和公共卫生</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 为了确保健康和安全，防止疾病传染，游泳者首先要进行身体检查</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第三讲 游泳安全</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696095" y="2190082"/>
            <a:ext cx="11054246" cy="92202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游泳是一项有益身心的体育运动，但存在一定危险，如有不慎可能发生事故。特别是不要到未开放的水域去游泳，即便是到开放的游泳场所去游泳，最好也要结伴而行。</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681990" y="145034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必学习：游泳时，应注意哪些方面？</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第三讲 游泳安全</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16" name="文本框 15"/>
          <p:cNvSpPr txBox="1"/>
          <p:nvPr/>
        </p:nvSpPr>
        <p:spPr>
          <a:xfrm>
            <a:off x="681990" y="1301115"/>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一、预防溺水</a:t>
            </a:r>
            <a:endParaRPr lang="zh-CN" altLang="en-US" sz="2500" dirty="0">
              <a:solidFill>
                <a:srgbClr val="FF0000"/>
              </a:solidFill>
              <a:latin typeface="华文中宋" panose="02010600040101010101" pitchFamily="2" charset="-122"/>
              <a:ea typeface="华文中宋" panose="02010600040101010101" pitchFamily="2" charset="-122"/>
            </a:endParaRPr>
          </a:p>
        </p:txBody>
      </p:sp>
      <p:sp>
        <p:nvSpPr>
          <p:cNvPr id="2" name="文本框 1"/>
          <p:cNvSpPr txBox="1"/>
          <p:nvPr/>
        </p:nvSpPr>
        <p:spPr>
          <a:xfrm>
            <a:off x="724035" y="1856072"/>
            <a:ext cx="11054246" cy="3830955"/>
          </a:xfrm>
          <a:prstGeom prst="rect">
            <a:avLst/>
          </a:prstGeom>
          <a:noFill/>
        </p:spPr>
        <p:txBody>
          <a:bodyPr wrap="square" rtlCol="0">
            <a:spAutoFit/>
          </a:bodyPr>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1）不要独自一人 外出游泳，更不要到摸不到底和不知水情或比较危险且易发生溺水伤亡事故的地方去游泳。</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2）要清楚自己的身体健康状况，平时四肢就容易抽筋者不宜参加游泳或不要到深水区游泳。</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3）对自己的水性要有自知之明，下水后不能逞能，不要贸然跳水和潜泳，更不能互相打闹，以防呛水或溺水。</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4）在游泳中如果突然觉得身体不舒服，如眩晕、恶心、心慌、气短等，要立即上岸休息或呼救。</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5）在游泳中，若小腿或脚部抽筋，千万不要惊慌，可用力蹬腿或做跳跃动作，或用力按摩、拉扯抽筋部位，同时呼叫同伴救助。</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6）在游泳中遇到溺水事故时，现场急救刻不容缓，心肺复苏最为重要。</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第三讲 游泳安全</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16" name="文本框 15"/>
          <p:cNvSpPr txBox="1"/>
          <p:nvPr/>
        </p:nvSpPr>
        <p:spPr>
          <a:xfrm>
            <a:off x="681990" y="1301115"/>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二、游泳时应注意的事项（尤其是暑假期间）</a:t>
            </a:r>
            <a:endParaRPr lang="zh-CN" altLang="en-US" sz="2500" dirty="0">
              <a:solidFill>
                <a:srgbClr val="FF0000"/>
              </a:solidFill>
              <a:latin typeface="华文中宋" panose="02010600040101010101" pitchFamily="2" charset="-122"/>
              <a:ea typeface="华文中宋" panose="02010600040101010101" pitchFamily="2" charset="-122"/>
            </a:endParaRPr>
          </a:p>
        </p:txBody>
      </p:sp>
      <p:sp>
        <p:nvSpPr>
          <p:cNvPr id="2" name="文本框 1"/>
          <p:cNvSpPr txBox="1"/>
          <p:nvPr/>
        </p:nvSpPr>
        <p:spPr>
          <a:xfrm>
            <a:off x="724035" y="1856072"/>
            <a:ext cx="11054246" cy="3830955"/>
          </a:xfrm>
          <a:prstGeom prst="rect">
            <a:avLst/>
          </a:prstGeom>
          <a:noFill/>
        </p:spPr>
        <p:txBody>
          <a:bodyPr wrap="square" rtlCol="0">
            <a:spAutoFit/>
          </a:bodyPr>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1）在亲近河流之前最好要预先得到家人的同意，同时要结伴以便互相照顾。</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2）要在有救生员及合格场所游泳。不要随便下水，特别是野外。</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3）从事任何水上活动时，均应穿上救生衣，以策安全。</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4）身心情况欠佳时， 如疲倦、饱食、饥饿、生病、情绪不好以及酗酒后均不宜嬉水。</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5）不明河流地形或水深处均不宜跳水。</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6）切勿到不明地形的水域、河流、水塘、水坑等游泳、嬉水，以免发生危险。</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7）谨防河流的暗流漩涡。</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8）游泳时禁止与同伴开玩笑，特别是泳技不高者不要与同伴在水中开玩笑。</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9）平日有机会就参加心肺复苏术训练及水中自救训练。</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第三讲 游泳安全</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2" name="文本框 1"/>
          <p:cNvSpPr txBox="1"/>
          <p:nvPr/>
        </p:nvSpPr>
        <p:spPr>
          <a:xfrm>
            <a:off x="724035" y="1856072"/>
            <a:ext cx="11054246" cy="3415030"/>
          </a:xfrm>
          <a:prstGeom prst="rect">
            <a:avLst/>
          </a:prstGeom>
          <a:noFill/>
        </p:spPr>
        <p:txBody>
          <a:bodyPr wrap="square" rtlCol="0">
            <a:spAutoFit/>
          </a:bodyPr>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10）如遇人溺水，可一面大声呼救一面利用竹竿、树枝、绳索、衣服或漂浮物抢救。没有把握不应下水救人，未熟练救生技术者，不要妄自赴救。</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11）不要独自一人外出游泳，选择好的游泳场所，对场所的环境，如该水库、浴场是否卫生，水下是否平坦，有无暗礁、暗流、杂草，水域的深浅等情况要了解清楚。</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12）必须要在老师或熟悉水性的人的带领下去游泳。如果集体组织外出游泳，下水前后都要清点人数、并指定救生员进行安全保护。</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13）要做好下水前的准备，先活动活动身体，如水温太低应先在浅水处用水淋洗身体，</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待适应水温后再下水游泳。</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第三讲 游泳安全</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569095" y="2743802"/>
            <a:ext cx="11054246" cy="216852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1）溺水后要保持镇定，尽量将头后仰，口向上，口鼻露出水面后进行呼吸呼救。</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2）不可以把手上举胡乱打水，以免身体下沉；双手划动，观察施救者扔过来的救生物品，迅速靠上去。</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3）当施救者游到自己身边时，应配合施救者，仰卧水面，由施救者将自己拖拽到安全地带。</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4）溺水后保存体力，等待救援是最重要的。会游泳的人如肌肉疲劳、抽筋也应采取上述自救办法；及时甩掉鞋子和口袋里的重物，但不要脱掉衣服，因为衣服能产生一定的浮力。</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681990" y="145034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必掌握：溺水的自救与施救方法有哪些？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
        <p:nvSpPr>
          <p:cNvPr id="16" name="文本框 15"/>
          <p:cNvSpPr txBox="1"/>
          <p:nvPr/>
        </p:nvSpPr>
        <p:spPr>
          <a:xfrm>
            <a:off x="681990" y="2216785"/>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一、溺水的自救方法</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1"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第一讲 维护国家安全</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710065" y="2900647"/>
            <a:ext cx="11054246" cy="299974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境外敌对势力通过互联网等渠道进行宣传、煽动等渗透活动，极力宣扬西方民主、自由思想和价值观，诋毁我党和社会主义制度，甚至煽动、策划、组织民族分裂活动。作为青年人才和知识分子聚集区的学校，就成为境外敌对势力重点进行渗透的前沿阵地。有的境外敌对势力通过各种伪装，以学术交流、教育合作、志愿服务、助学助困等方式进入学校内部，在青年学生中间进行有目的、有计划的渗透颠覆活动。例如， 美国国家民主捐赠基金会（National Endowment for Democracy,NED），打着非政府组织（Non-Governmental Organization, NGO）的招牌，以教育教学和学术交流为掩饰，通过各种活动，达到意识形态输出、文化颠覆的目的。有些组织甚至直接以战略资金的形式，频频资助各种反华势力，直接干涉中国内政。</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2" name="文本框 1"/>
          <p:cNvSpPr txBox="1"/>
          <p:nvPr/>
        </p:nvSpPr>
        <p:spPr>
          <a:xfrm>
            <a:off x="486410" y="2425065"/>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一、境外敌对势力对意识形态领域的渗透、颠覆活动</a:t>
            </a:r>
            <a:endParaRPr lang="zh-CN" altLang="en-US" sz="2500" dirty="0">
              <a:solidFill>
                <a:srgbClr val="FF0000"/>
              </a:solidFill>
              <a:latin typeface="华文中宋" panose="02010600040101010101" pitchFamily="2" charset="-122"/>
              <a:ea typeface="华文中宋" panose="02010600040101010101" pitchFamily="2" charset="-122"/>
            </a:endParaRPr>
          </a:p>
        </p:txBody>
      </p:sp>
      <p:sp>
        <p:nvSpPr>
          <p:cNvPr id="4" name="文本框 3"/>
          <p:cNvSpPr txBox="1"/>
          <p:nvPr/>
        </p:nvSpPr>
        <p:spPr>
          <a:xfrm>
            <a:off x="681990" y="145034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必学习：新时期学生维护国家安全面临的形势是什么？</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第三讲 游泳安全</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569095" y="1798287"/>
            <a:ext cx="11054246" cy="383095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1）发现有人溺水要马上拨打120 电话，打完电话迅速抢救，但要注意方法。</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2）施救者下水后不要从溺水者的正面靠近，应该从后面或侧面包抄施救，以仰泳的方法把溺水者带到安全处。</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3）救援时最好将溺水者向上托出水面的同时自己主动下沉，溺水者一旦呼吸到空气就不会拼命抓紧，此时施救者再伺机解脱完成救助。</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4）在救助过程中一定要使溺水者的头面部露出水面，保证其顺利呼吸，减轻溺水者的危机感和恐惧感，减少挣扎，使施救者节省体力，顺利地脱离险境。</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5）特别强调的是，如果救人者不熟悉水性和水域情况，千万不可贸然下水，否则不但救不了人，反而白白牺牲了自己的生命。</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16" name="文本框 15"/>
          <p:cNvSpPr txBox="1"/>
          <p:nvPr/>
        </p:nvSpPr>
        <p:spPr>
          <a:xfrm>
            <a:off x="681990" y="1271270"/>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二、溺水的施救方法</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第四讲 远离毒品</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568960" y="1386840"/>
            <a:ext cx="10810240" cy="175323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日趋严重的毒品问题已成为全球性的灾难。毒品的泛滥直接危害人们的身心健康，并给经济发展和社会进步带来巨大的威胁。吸毒于国、于民、于己百害而无一利！毒品摧毁的不仅是人的肉体，也是人的意志。中职生要积极宣传毒品的危害，自觉地与吸毒、贩毒等不法行为作斗争，珍爱生命，终身远离毒品、拒绝毒品！</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第四讲 远离毒品</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4" name="文本框 3"/>
          <p:cNvSpPr txBox="1"/>
          <p:nvPr/>
        </p:nvSpPr>
        <p:spPr>
          <a:xfrm>
            <a:off x="681990" y="145034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需注意：毒品的种类有哪些？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
        <p:nvSpPr>
          <p:cNvPr id="16" name="文本框 15"/>
          <p:cNvSpPr txBox="1"/>
          <p:nvPr/>
        </p:nvSpPr>
        <p:spPr>
          <a:xfrm>
            <a:off x="709930" y="2098675"/>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一、常见传统毒品种类</a:t>
            </a:r>
            <a:endParaRPr lang="zh-CN" altLang="en-US" sz="2500" dirty="0">
              <a:solidFill>
                <a:srgbClr val="FF0000"/>
              </a:solidFill>
              <a:latin typeface="华文中宋" panose="02010600040101010101" pitchFamily="2" charset="-122"/>
              <a:ea typeface="华文中宋" panose="02010600040101010101" pitchFamily="2" charset="-122"/>
            </a:endParaRPr>
          </a:p>
        </p:txBody>
      </p:sp>
      <p:sp>
        <p:nvSpPr>
          <p:cNvPr id="2" name="文本框 1"/>
          <p:cNvSpPr txBox="1"/>
          <p:nvPr/>
        </p:nvSpPr>
        <p:spPr>
          <a:xfrm>
            <a:off x="710065" y="2613627"/>
            <a:ext cx="11054246" cy="2999740"/>
          </a:xfrm>
          <a:prstGeom prst="rect">
            <a:avLst/>
          </a:prstGeom>
          <a:noFill/>
        </p:spPr>
        <p:txBody>
          <a:bodyPr wrap="square" rtlCol="0">
            <a:spAutoFit/>
          </a:bodyPr>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鸦片</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吗啡</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海洛因</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 大麻</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5. 杜冷丁</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6. 古柯</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7. 可卡因</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第四讲 远离毒品</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16" name="文本框 15"/>
          <p:cNvSpPr txBox="1"/>
          <p:nvPr/>
        </p:nvSpPr>
        <p:spPr>
          <a:xfrm>
            <a:off x="681990" y="1235075"/>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二、常见新型毒品种类</a:t>
            </a:r>
            <a:endParaRPr lang="zh-CN" altLang="en-US" sz="2500" dirty="0">
              <a:solidFill>
                <a:srgbClr val="FF0000"/>
              </a:solidFill>
              <a:latin typeface="华文中宋" panose="02010600040101010101" pitchFamily="2" charset="-122"/>
              <a:ea typeface="华文中宋" panose="02010600040101010101" pitchFamily="2" charset="-122"/>
            </a:endParaRPr>
          </a:p>
        </p:txBody>
      </p:sp>
      <p:sp>
        <p:nvSpPr>
          <p:cNvPr id="2" name="文本框 1"/>
          <p:cNvSpPr txBox="1"/>
          <p:nvPr/>
        </p:nvSpPr>
        <p:spPr>
          <a:xfrm>
            <a:off x="682125" y="1750027"/>
            <a:ext cx="11054246" cy="2168525"/>
          </a:xfrm>
          <a:prstGeom prst="rect">
            <a:avLst/>
          </a:prstGeom>
          <a:noFill/>
        </p:spPr>
        <p:txBody>
          <a:bodyPr wrap="square" rtlCol="0">
            <a:spAutoFit/>
          </a:bodyPr>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冰毒</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摇头丸</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3.K 粉</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 咖啡因</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5. 三唑仑</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第四讲 远离毒品</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4" name="文本框 3"/>
          <p:cNvSpPr txBox="1"/>
          <p:nvPr/>
        </p:nvSpPr>
        <p:spPr>
          <a:xfrm>
            <a:off x="681990" y="145034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必学习：毒品的危害有哪些？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
        <p:nvSpPr>
          <p:cNvPr id="16" name="文本框 15"/>
          <p:cNvSpPr txBox="1"/>
          <p:nvPr/>
        </p:nvSpPr>
        <p:spPr>
          <a:xfrm>
            <a:off x="709930" y="2098675"/>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一、吸毒对社会的危害</a:t>
            </a:r>
            <a:endParaRPr lang="zh-CN" altLang="en-US" sz="2500" dirty="0">
              <a:solidFill>
                <a:srgbClr val="FF0000"/>
              </a:solidFill>
              <a:latin typeface="华文中宋" panose="02010600040101010101" pitchFamily="2" charset="-122"/>
              <a:ea typeface="华文中宋" panose="02010600040101010101" pitchFamily="2" charset="-122"/>
            </a:endParaRPr>
          </a:p>
        </p:txBody>
      </p:sp>
      <p:sp>
        <p:nvSpPr>
          <p:cNvPr id="2" name="文本框 1"/>
          <p:cNvSpPr txBox="1"/>
          <p:nvPr/>
        </p:nvSpPr>
        <p:spPr>
          <a:xfrm>
            <a:off x="710065" y="2613627"/>
            <a:ext cx="11054246" cy="3830955"/>
          </a:xfrm>
          <a:prstGeom prst="rect">
            <a:avLst/>
          </a:prstGeom>
          <a:noFill/>
        </p:spPr>
        <p:txBody>
          <a:bodyPr wrap="square" rtlCol="0">
            <a:spAutoFit/>
          </a:bodyPr>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对家庭的危害</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家庭中一旦出现了吸毒者，家便不称其为家了。吸毒者在自我毁灭的同时，也破害了自己的家庭，使家庭陷入经济破产、亲属离散，甚至家破人亡的困难境地。</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对社会生产力的巨大破坏</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吸毒首先导致身体疾病，影响生产，其次是造成社会财富的巨大损失和浪费，同时毒品活动还造成环境恶化，缩小了人类的生存空间。</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毒品活动扰乱社会治安</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毒品活动加剧诱发了各种违法犯罪活动，扰乱了社会治安，给社会安定带来巨大威胁。无论用什么方式吸毒，对人体的身体都会造成极大的损害。</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第四讲 远离毒品</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16" name="文本框 15"/>
          <p:cNvSpPr txBox="1"/>
          <p:nvPr/>
        </p:nvSpPr>
        <p:spPr>
          <a:xfrm>
            <a:off x="681990" y="1235075"/>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二、吸毒对身心的危害</a:t>
            </a:r>
            <a:endParaRPr lang="zh-CN" altLang="en-US" sz="2500" dirty="0">
              <a:solidFill>
                <a:srgbClr val="FF0000"/>
              </a:solidFill>
              <a:latin typeface="华文中宋" panose="02010600040101010101" pitchFamily="2" charset="-122"/>
              <a:ea typeface="华文中宋" panose="02010600040101010101" pitchFamily="2" charset="-122"/>
            </a:endParaRPr>
          </a:p>
        </p:txBody>
      </p:sp>
      <p:sp>
        <p:nvSpPr>
          <p:cNvPr id="2" name="文本框 1"/>
          <p:cNvSpPr txBox="1"/>
          <p:nvPr/>
        </p:nvSpPr>
        <p:spPr>
          <a:xfrm>
            <a:off x="682125" y="1750027"/>
            <a:ext cx="11054246" cy="2999740"/>
          </a:xfrm>
          <a:prstGeom prst="rect">
            <a:avLst/>
          </a:prstGeom>
          <a:noFill/>
        </p:spPr>
        <p:txBody>
          <a:bodyPr wrap="square" rtlCol="0">
            <a:spAutoFit/>
          </a:bodyPr>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生理依赖性</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毒品作用于人体，使人体体能产生适应性改变，形成在药物作用下的新的平衡状态。</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精神依赖性</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毒品进入人体后作用于人的神经系统，使吸毒者出现一种渴求用药的强烈欲望，驱使吸毒者不顾一切地寻求和使用毒品。</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毒品危害人体的机理</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我国目前流行最广、危害最严重的毒品是海洛因，海洛因属于阿片灯药物。</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第四讲 远离毒品</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4" name="文本框 3"/>
          <p:cNvSpPr txBox="1"/>
          <p:nvPr/>
        </p:nvSpPr>
        <p:spPr>
          <a:xfrm>
            <a:off x="681990" y="145034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必掌握：学生吸毒的主要原因有哪些？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
        <p:nvSpPr>
          <p:cNvPr id="16" name="文本框 15"/>
          <p:cNvSpPr txBox="1"/>
          <p:nvPr/>
        </p:nvSpPr>
        <p:spPr>
          <a:xfrm>
            <a:off x="709930" y="2098675"/>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一、受家庭成员的不良影响或家庭教育失当</a:t>
            </a:r>
            <a:endParaRPr lang="zh-CN" altLang="en-US" sz="2500" dirty="0">
              <a:solidFill>
                <a:srgbClr val="FF0000"/>
              </a:solidFill>
              <a:latin typeface="华文中宋" panose="02010600040101010101" pitchFamily="2" charset="-122"/>
              <a:ea typeface="华文中宋" panose="02010600040101010101" pitchFamily="2" charset="-122"/>
            </a:endParaRPr>
          </a:p>
        </p:txBody>
      </p:sp>
      <p:sp>
        <p:nvSpPr>
          <p:cNvPr id="2" name="文本框 1"/>
          <p:cNvSpPr txBox="1"/>
          <p:nvPr/>
        </p:nvSpPr>
        <p:spPr>
          <a:xfrm>
            <a:off x="710065" y="2613627"/>
            <a:ext cx="11054246" cy="1753235"/>
          </a:xfrm>
          <a:prstGeom prst="rect">
            <a:avLst/>
          </a:prstGeom>
          <a:noFill/>
        </p:spPr>
        <p:txBody>
          <a:bodyPr wrap="square" rtlCol="0">
            <a:spAutoFit/>
          </a:bodyPr>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中学生正处于身心迅速发育的时期，他们充满热情，富有朝气，但价值观还没有完全形成，他们的健康成长离不开家长的精心培育和良好的家庭教育。据调查，吸毒的中学生多数都缺乏良好的家庭教育，有的则是直接受家长的影响染上毒瘾的。有的家长整天忙于挣钱，根本顾不上孩子的教育；有的则对孩子娇生惯养，纵容孩子的不良习惯；还有的更是吃喝嫖赌，染上毒瘾，不仅毁了自己和家庭，也毁了孩子。</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第四讲 远离毒品</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16" name="文本框 15"/>
          <p:cNvSpPr txBox="1"/>
          <p:nvPr/>
        </p:nvSpPr>
        <p:spPr>
          <a:xfrm>
            <a:off x="681990" y="1235075"/>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二、危险的好奇心和对毒品的无知</a:t>
            </a:r>
            <a:endParaRPr lang="zh-CN" altLang="en-US" sz="2500" dirty="0">
              <a:solidFill>
                <a:srgbClr val="FF0000"/>
              </a:solidFill>
              <a:latin typeface="华文中宋" panose="02010600040101010101" pitchFamily="2" charset="-122"/>
              <a:ea typeface="华文中宋" panose="02010600040101010101" pitchFamily="2" charset="-122"/>
            </a:endParaRPr>
          </a:p>
        </p:txBody>
      </p:sp>
      <p:sp>
        <p:nvSpPr>
          <p:cNvPr id="2" name="文本框 1"/>
          <p:cNvSpPr txBox="1"/>
          <p:nvPr/>
        </p:nvSpPr>
        <p:spPr>
          <a:xfrm>
            <a:off x="682125" y="1750027"/>
            <a:ext cx="11054246" cy="2999740"/>
          </a:xfrm>
          <a:prstGeom prst="rect">
            <a:avLst/>
          </a:prstGeom>
          <a:noFill/>
        </p:spPr>
        <p:txBody>
          <a:bodyPr wrap="square" rtlCol="0">
            <a:spAutoFit/>
          </a:bodyPr>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中学生思想敏锐，好奇心强，敢想敢求敢做。但其年少无知，独立思维不强，在许多新事物面前，一旦把握不好，非常容易走入误区。在遭遇毒品之前他们很少懂得毒品知识，即使知道“毒害”二字，但毒在哪里，危害有多大，却一片茫然。相反，他们听人吹什么“吸毒可以让人飘飘欲仙”“想什么来什么”“没有一切烦恼，精神特爽”等，就会信以为真，萌生找一找“感觉”的强烈欲望。</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其实，有些人在吸毒之前，也直接或间接地了解一些毒品的危害，也有一定的拒毒心理，也并非刻意追求毒品的体验。只是自身意志比较薄弱，对毒品的毒害了解不深刻，经不起别人的引诱和唆使而走上了吸毒路。大多数吸毒学生都经历过“想—怕—试—上瘾”的过程。</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第四讲 远离毒品</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16" name="文本框 15"/>
          <p:cNvSpPr txBox="1"/>
          <p:nvPr/>
        </p:nvSpPr>
        <p:spPr>
          <a:xfrm>
            <a:off x="681990" y="1235075"/>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三、群体之间交叉感染</a:t>
            </a:r>
            <a:endParaRPr lang="zh-CN" altLang="en-US" sz="2500" dirty="0">
              <a:solidFill>
                <a:srgbClr val="FF0000"/>
              </a:solidFill>
              <a:latin typeface="华文中宋" panose="02010600040101010101" pitchFamily="2" charset="-122"/>
              <a:ea typeface="华文中宋" panose="02010600040101010101" pitchFamily="2" charset="-122"/>
            </a:endParaRPr>
          </a:p>
        </p:txBody>
      </p:sp>
      <p:sp>
        <p:nvSpPr>
          <p:cNvPr id="2" name="文本框 1"/>
          <p:cNvSpPr txBox="1"/>
          <p:nvPr/>
        </p:nvSpPr>
        <p:spPr>
          <a:xfrm>
            <a:off x="682125" y="1750027"/>
            <a:ext cx="11054246" cy="1753235"/>
          </a:xfrm>
          <a:prstGeom prst="rect">
            <a:avLst/>
          </a:prstGeom>
          <a:noFill/>
        </p:spPr>
        <p:txBody>
          <a:bodyPr wrap="square" rtlCol="0">
            <a:spAutoFit/>
          </a:bodyPr>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中学生思想比较单纯，好交往，喜欢成群结伴。他们中有不少人自认为已经长大，什么都懂，对父母和老师的教育不以为然，盲目地去追求所谓的个性独立。特别是某些中差生由于成绩不好，升学无望，产生了强烈的逆反心理，常常三五个人混在一起，讲“哥们儿义气”“姐妹情深”，崇尚“有福同享、有难同当”。在他们当中，一旦有一个人吸毒，很容易影响其他人。</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348932" cy="804725"/>
            <a:chOff x="251900" y="195486"/>
            <a:chExt cx="3164631" cy="585582"/>
          </a:xfrm>
        </p:grpSpPr>
        <p:sp>
          <p:nvSpPr>
            <p:cNvPr id="7" name="矩形 6"/>
            <p:cNvSpPr/>
            <p:nvPr/>
          </p:nvSpPr>
          <p:spPr>
            <a:xfrm>
              <a:off x="1331640" y="255120"/>
              <a:ext cx="2084891"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第四讲 远离毒品</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16" name="文本框 15"/>
          <p:cNvSpPr txBox="1"/>
          <p:nvPr/>
        </p:nvSpPr>
        <p:spPr>
          <a:xfrm>
            <a:off x="681990" y="1235075"/>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四、学校教育管理存在偏差</a:t>
            </a:r>
            <a:endParaRPr lang="zh-CN" altLang="en-US" sz="2500" dirty="0">
              <a:solidFill>
                <a:srgbClr val="FF0000"/>
              </a:solidFill>
              <a:latin typeface="华文中宋" panose="02010600040101010101" pitchFamily="2" charset="-122"/>
              <a:ea typeface="华文中宋" panose="02010600040101010101" pitchFamily="2" charset="-122"/>
            </a:endParaRPr>
          </a:p>
        </p:txBody>
      </p:sp>
      <p:sp>
        <p:nvSpPr>
          <p:cNvPr id="2" name="文本框 1"/>
          <p:cNvSpPr txBox="1"/>
          <p:nvPr/>
        </p:nvSpPr>
        <p:spPr>
          <a:xfrm>
            <a:off x="682125" y="1750027"/>
            <a:ext cx="11054246" cy="2999740"/>
          </a:xfrm>
          <a:prstGeom prst="rect">
            <a:avLst/>
          </a:prstGeom>
          <a:noFill/>
        </p:spPr>
        <p:txBody>
          <a:bodyPr wrap="square" rtlCol="0">
            <a:spAutoFit/>
          </a:bodyPr>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目前的中学教育，基本上还是应试教育，学校工作的“重中之重”全在于提高升学率。为了完成升学目标，教师在加重学生学习负担的同时，也加重了自己的教学负担，很少有时间去了解学生的思想状况、关心学生的道德品质。有的学校及教师不愿意也没有精力去顾及调皮的差生，对其旷课、逃学不闻不问，任其混迹于社会，久而久之，这些学生就会染上种种恶习，其中就包括吸毒。中学生吸毒也与不少学校不重视反毒教育有关。尽管我国教育委员会已根据日趋严重的吸毒现象，吸毒逐渐低龄化的特点，将毒品知识教育纳入了教学大纲，并作为教材发到各个学校，但多数教育部门并未予以充分重视。即使有的学校发现有学生吸毒，学校为了应付上级的达标检查，不是与公安机关及时联系、妥善处理，而是令其转学，致使新的污染产生。</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1"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第一讲 维护国家安全</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778645" y="2265012"/>
            <a:ext cx="11054246" cy="133794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境外敌对势力与境内分裂势力相勾结，策划进行民族分裂活动。在制造暴力恐怖事件的同时，境内外民族分裂势力利用宗教大肆从事分裂破坏活动，攻击党的民族宗教政策。宗教极端势力通过各种手段，收买、拉拢、策反人员，迫害爱国进步宗教人士，加紧向学校渗透，企图获得青年学生的支持。</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2" name="文本框 1"/>
          <p:cNvSpPr txBox="1"/>
          <p:nvPr/>
        </p:nvSpPr>
        <p:spPr>
          <a:xfrm>
            <a:off x="612775" y="1357630"/>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二、境内外分裂势力勾结策划的民族分裂活动</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706437" cy="804725"/>
            <a:chOff x="251900" y="195486"/>
            <a:chExt cx="3424780" cy="585582"/>
          </a:xfrm>
        </p:grpSpPr>
        <p:sp>
          <p:nvSpPr>
            <p:cNvPr id="7" name="矩形 6"/>
            <p:cNvSpPr/>
            <p:nvPr/>
          </p:nvSpPr>
          <p:spPr>
            <a:xfrm>
              <a:off x="1331640" y="255120"/>
              <a:ext cx="2345040"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第五讲 狂犬病防治</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568960" y="1386840"/>
            <a:ext cx="10810240" cy="92202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近年来，城乡犬只数量明显增多，不少人视宠物为忠实的朋友和伴侣，但是宠物致人受伤或死亡的事件亦频频出现。那么，我们应该怎样在与宠物友好相处的同时，避免自身受到伤害呢？</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706437" cy="804725"/>
            <a:chOff x="251900" y="195486"/>
            <a:chExt cx="3424780" cy="585582"/>
          </a:xfrm>
        </p:grpSpPr>
        <p:sp>
          <p:nvSpPr>
            <p:cNvPr id="7" name="矩形 6"/>
            <p:cNvSpPr/>
            <p:nvPr/>
          </p:nvSpPr>
          <p:spPr>
            <a:xfrm>
              <a:off x="1331640" y="255120"/>
              <a:ext cx="2345040"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第五讲 狂犬病防治</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4" name="文本框 3"/>
          <p:cNvSpPr txBox="1"/>
          <p:nvPr/>
        </p:nvSpPr>
        <p:spPr>
          <a:xfrm>
            <a:off x="681990" y="145034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需注意：狂犬病的含义及发病过程有哪些？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
        <p:nvSpPr>
          <p:cNvPr id="16" name="文本框 15"/>
          <p:cNvSpPr txBox="1"/>
          <p:nvPr/>
        </p:nvSpPr>
        <p:spPr>
          <a:xfrm>
            <a:off x="709930" y="2098675"/>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一、狂犬病的含义</a:t>
            </a:r>
            <a:endParaRPr lang="zh-CN" altLang="en-US" sz="2500" dirty="0">
              <a:solidFill>
                <a:srgbClr val="FF0000"/>
              </a:solidFill>
              <a:latin typeface="华文中宋" panose="02010600040101010101" pitchFamily="2" charset="-122"/>
              <a:ea typeface="华文中宋" panose="02010600040101010101" pitchFamily="2" charset="-122"/>
            </a:endParaRPr>
          </a:p>
        </p:txBody>
      </p:sp>
      <p:sp>
        <p:nvSpPr>
          <p:cNvPr id="2" name="文本框 1"/>
          <p:cNvSpPr txBox="1"/>
          <p:nvPr/>
        </p:nvSpPr>
        <p:spPr>
          <a:xfrm>
            <a:off x="710065" y="2613627"/>
            <a:ext cx="11054246" cy="1753235"/>
          </a:xfrm>
          <a:prstGeom prst="rect">
            <a:avLst/>
          </a:prstGeom>
          <a:noFill/>
        </p:spPr>
        <p:txBody>
          <a:bodyPr wrap="square" rtlCol="0">
            <a:spAutoFit/>
          </a:bodyPr>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狂犬病是一种人畜共患的中枢神经系统急性传染病，人们还根据其典型表现称之为“恐水症”。导致这种疾病的病原体是狂犬病毒。狂犬病毒起源于野生动物， 除狗以外，獾、狼、狐狸、蝙蝠、浣熊、猴、鼠、兔、牛、猪等温血动物都可携带这种病毒，人类感染的狂犬病病毒主要由狗、猫携带和传播，我国的狂犬病约95% 是狗咬伤所致的。</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706437" cy="804725"/>
            <a:chOff x="251900" y="195486"/>
            <a:chExt cx="3424780" cy="585582"/>
          </a:xfrm>
        </p:grpSpPr>
        <p:sp>
          <p:nvSpPr>
            <p:cNvPr id="7" name="矩形 6"/>
            <p:cNvSpPr/>
            <p:nvPr/>
          </p:nvSpPr>
          <p:spPr>
            <a:xfrm>
              <a:off x="1331640" y="255120"/>
              <a:ext cx="2345040"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第五讲 狂犬病防治</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16" name="文本框 15"/>
          <p:cNvSpPr txBox="1"/>
          <p:nvPr/>
        </p:nvSpPr>
        <p:spPr>
          <a:xfrm>
            <a:off x="681990" y="1235075"/>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二、狂犬病的发病过程</a:t>
            </a:r>
            <a:endParaRPr lang="zh-CN" altLang="en-US" sz="2500" dirty="0">
              <a:solidFill>
                <a:srgbClr val="FF0000"/>
              </a:solidFill>
              <a:latin typeface="华文中宋" panose="02010600040101010101" pitchFamily="2" charset="-122"/>
              <a:ea typeface="华文中宋" panose="02010600040101010101" pitchFamily="2" charset="-122"/>
            </a:endParaRPr>
          </a:p>
        </p:txBody>
      </p:sp>
      <p:sp>
        <p:nvSpPr>
          <p:cNvPr id="2" name="文本框 1"/>
          <p:cNvSpPr txBox="1"/>
          <p:nvPr/>
        </p:nvSpPr>
        <p:spPr>
          <a:xfrm>
            <a:off x="682125" y="1750027"/>
            <a:ext cx="11054246" cy="3415030"/>
          </a:xfrm>
          <a:prstGeom prst="rect">
            <a:avLst/>
          </a:prstGeom>
          <a:noFill/>
        </p:spPr>
        <p:txBody>
          <a:bodyPr wrap="square" rtlCol="0">
            <a:spAutoFit/>
          </a:bodyPr>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狂犬病病毒存在于病兽的唾液中，从皮肤或黏膜破损处入侵人体。先是在伤口附近小量增殖，在局部停留1 周至2 周或更久后，再侵入近处的末梢神经。然后，病毒沿外周神经轴以每小时1 ～ 3 米的速度向中枢神经移动，侵入神经细胞内后便大量繁殖。接下来，病毒从中枢神经向周围神经扩展，侵入各器官组织，特别是唾液腺、舌部味蕾、嗅神经上皮等处。病毒量比较多，所以，健康人的皮肤或黏膜伤口与患者唾液接触，也可能被传染。狂犬病可分为狂躁型及麻痹型两种类型，在我国，狂躁型较常见。其发病过程可分为三期。</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前驱期</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兴奋期</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麻痹期</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706437" cy="804725"/>
            <a:chOff x="251900" y="195486"/>
            <a:chExt cx="3424780" cy="585582"/>
          </a:xfrm>
        </p:grpSpPr>
        <p:sp>
          <p:nvSpPr>
            <p:cNvPr id="7" name="矩形 6"/>
            <p:cNvSpPr/>
            <p:nvPr/>
          </p:nvSpPr>
          <p:spPr>
            <a:xfrm>
              <a:off x="1331640" y="255120"/>
              <a:ext cx="2345040"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第五讲 狂犬病防治</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4" name="文本框 3"/>
          <p:cNvSpPr txBox="1"/>
          <p:nvPr/>
        </p:nvSpPr>
        <p:spPr>
          <a:xfrm>
            <a:off x="681990" y="145034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必学习：狂犬病的预防和控制措施有哪些？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
        <p:nvSpPr>
          <p:cNvPr id="2" name="文本框 1"/>
          <p:cNvSpPr txBox="1"/>
          <p:nvPr/>
        </p:nvSpPr>
        <p:spPr>
          <a:xfrm>
            <a:off x="710065" y="2190082"/>
            <a:ext cx="11054246" cy="3830955"/>
          </a:xfrm>
          <a:prstGeom prst="rect">
            <a:avLst/>
          </a:prstGeom>
          <a:noFill/>
        </p:spPr>
        <p:txBody>
          <a:bodyPr wrap="square" rtlCol="0">
            <a:spAutoFit/>
          </a:bodyPr>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狂犬病的预防和控制必须依靠政府部门的集中管理和饲主严格地遵守法律才能达到效果。严格的宠物管理制度最关键，其次是流浪动物管制、动物检疫、野生动物监控。</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宠物管理制度的内容包括宠物登记和饲主责任制度。</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设置动物收容所，收容街上的流浪猫流浪狗，至关重要。</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进口的狗猫动物必须打狂犬病疫苗，并且必须经过检疫。走私进口狗猫必须受到惩罚。</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个人预防狂犬病的措施如下：①避免接触任何野生动物或领养来源不明的野生动物；②家中宠物要每年接受狂犬病疫苗接种，而且避免宠物和野生动物接触；③不捡拾生病的野生动物和动物尸体，应报告当地动物防疫机构；④不要随便喂食流浪猫或流浪狗；⑤一旦被动物咬伤，要保持冷静，用大量肥皂和清洁的水冲洗伤口15 分钟，并用70% 酒精消毒伤口，尽快就医。</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706437" cy="804725"/>
            <a:chOff x="251900" y="195486"/>
            <a:chExt cx="3424780" cy="585582"/>
          </a:xfrm>
        </p:grpSpPr>
        <p:sp>
          <p:nvSpPr>
            <p:cNvPr id="7" name="矩形 6"/>
            <p:cNvSpPr/>
            <p:nvPr/>
          </p:nvSpPr>
          <p:spPr>
            <a:xfrm>
              <a:off x="1331640" y="255120"/>
              <a:ext cx="2345040"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第五讲 狂犬病防治</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4" name="文本框 3"/>
          <p:cNvSpPr txBox="1"/>
          <p:nvPr/>
        </p:nvSpPr>
        <p:spPr>
          <a:xfrm>
            <a:off x="681990" y="145034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必掌握：被动物咬伤后，应该怎么办？</a:t>
            </a:r>
            <a:endParaRPr lang="zh-CN" altLang="en-US" sz="2800" dirty="0">
              <a:solidFill>
                <a:srgbClr val="FF0000"/>
              </a:solidFill>
              <a:latin typeface="华文中宋" panose="02010600040101010101" pitchFamily="2" charset="-122"/>
              <a:ea typeface="华文中宋" panose="02010600040101010101" pitchFamily="2" charset="-122"/>
            </a:endParaRPr>
          </a:p>
        </p:txBody>
      </p:sp>
      <p:sp>
        <p:nvSpPr>
          <p:cNvPr id="2" name="文本框 1"/>
          <p:cNvSpPr txBox="1"/>
          <p:nvPr/>
        </p:nvSpPr>
        <p:spPr>
          <a:xfrm>
            <a:off x="710065" y="2190082"/>
            <a:ext cx="11054246" cy="2168525"/>
          </a:xfrm>
          <a:prstGeom prst="rect">
            <a:avLst/>
          </a:prstGeom>
          <a:noFill/>
        </p:spPr>
        <p:txBody>
          <a:bodyPr wrap="square" rtlCol="0">
            <a:spAutoFit/>
          </a:bodyPr>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被狗（包括猫、老鼠等）咬伤、抓伤后，要马上处理伤口，然后尽快到当地的疾病控制机构进行正规、彻底的治疗。有统计表明，人被病犬咬后的发病率为15% ～ 30%，如果能及时对伤口进行处理和接种疫苗，发病率可降为0.15% 左右。</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迅速彻底清洗、消毒伤口，可使发病机会显著减少。</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在及时处理伤口的基础上，要及时接受狂犬病疫苗的接种。</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706437" cy="804725"/>
            <a:chOff x="251900" y="195486"/>
            <a:chExt cx="3424780" cy="585582"/>
          </a:xfrm>
        </p:grpSpPr>
        <p:sp>
          <p:nvSpPr>
            <p:cNvPr id="7" name="矩形 6"/>
            <p:cNvSpPr/>
            <p:nvPr/>
          </p:nvSpPr>
          <p:spPr>
            <a:xfrm>
              <a:off x="1331640" y="255120"/>
              <a:ext cx="2345040"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第六讲 艾滋病防治</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568960" y="1386840"/>
            <a:ext cx="10810240" cy="175323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艾滋病全名“获得性免疫缺陷综合征”，英文名AIDS，是一种危害大、传播性强的疾病， 由感染艾滋病病毒（HIV）引起。HIV 是一种能攻击人体免疫系统的病毒，它把人体免疫系统中最重要的CD4+T 淋巴细胞作为主要攻击目标，大量破坏该细胞，使人体丧失免疫功能。因此，人体易于感染各种疾病，并可发生恶性肿瘤，病死率较高。HIV 在人体内的潜伏期平均为8 ～ 9 年。潜伏期时称为携带者，也具有传染性。</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706437" cy="804725"/>
            <a:chOff x="251900" y="195486"/>
            <a:chExt cx="3424780" cy="585582"/>
          </a:xfrm>
        </p:grpSpPr>
        <p:sp>
          <p:nvSpPr>
            <p:cNvPr id="7" name="矩形 6"/>
            <p:cNvSpPr/>
            <p:nvPr/>
          </p:nvSpPr>
          <p:spPr>
            <a:xfrm>
              <a:off x="1331640" y="255120"/>
              <a:ext cx="2345040"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第六讲 艾滋病防治</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4" name="文本框 3"/>
          <p:cNvSpPr txBox="1"/>
          <p:nvPr/>
        </p:nvSpPr>
        <p:spPr>
          <a:xfrm>
            <a:off x="681990" y="145034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需注意：艾滋病的危害有哪些？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
        <p:nvSpPr>
          <p:cNvPr id="2" name="文本框 1"/>
          <p:cNvSpPr txBox="1"/>
          <p:nvPr/>
        </p:nvSpPr>
        <p:spPr>
          <a:xfrm>
            <a:off x="710065" y="2190082"/>
            <a:ext cx="11054246" cy="4661535"/>
          </a:xfrm>
          <a:prstGeom prst="rect">
            <a:avLst/>
          </a:prstGeom>
          <a:noFill/>
        </p:spPr>
        <p:txBody>
          <a:bodyPr wrap="square" rtlCol="0">
            <a:spAutoFit/>
          </a:bodyPr>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危害个人</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艾滋病的最大受害者肯定是艾滋病患者本人，因为一旦感染了艾滋病，前期无法察觉，到了发病期，患者的健康状况会急速恶化，患者将会受到疾病的折磨。患上艾滋病之后，患者将终日处于恐惧之中，而且还会受到社会的歧视，甚至众叛亲离。</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危害家庭</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艾滋病不仅对个人有危害，而且会给家庭造成很大的伤害。由于艾滋病给患者带来身体上的不适，使患者无法获得经济来源，很多艾滋病患者的家庭分崩离析，很多艾滋病人的子女都无人照顾，父母也无人赡养。</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危害社会</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感染艾滋病的高危人群往往处于青年或壮年，这些人本来应该为社会做出贡献，因为患上艾滋病而长期卧床，无法投入劳动，这给社会的发展造成了不良影响。而社会上普遍对艾滋病人有歧视心态，不利于社会安定，也损害了正常的社会秩序。</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706437" cy="804725"/>
            <a:chOff x="251900" y="195486"/>
            <a:chExt cx="3424780" cy="585582"/>
          </a:xfrm>
        </p:grpSpPr>
        <p:sp>
          <p:nvSpPr>
            <p:cNvPr id="7" name="矩形 6"/>
            <p:cNvSpPr/>
            <p:nvPr/>
          </p:nvSpPr>
          <p:spPr>
            <a:xfrm>
              <a:off x="1331640" y="255120"/>
              <a:ext cx="2345040"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第六讲 艾滋病防治</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4" name="文本框 3"/>
          <p:cNvSpPr txBox="1"/>
          <p:nvPr/>
        </p:nvSpPr>
        <p:spPr>
          <a:xfrm>
            <a:off x="681990" y="145034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必学习：艾滋病的传播途径有哪些？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
        <p:nvSpPr>
          <p:cNvPr id="2" name="文本框 1"/>
          <p:cNvSpPr txBox="1"/>
          <p:nvPr/>
        </p:nvSpPr>
        <p:spPr>
          <a:xfrm>
            <a:off x="710065" y="2190082"/>
            <a:ext cx="11054246" cy="2999740"/>
          </a:xfrm>
          <a:prstGeom prst="rect">
            <a:avLst/>
          </a:prstGeom>
          <a:noFill/>
        </p:spPr>
        <p:txBody>
          <a:bodyPr wrap="square" rtlCol="0">
            <a:spAutoFit/>
          </a:bodyPr>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艾滋病虽然很可怕，但该病毒的传播力并不是很强。它不会通过我们日常的活动来传播，也就是说，我们不会经亲吻、握手、拥抱、共餐、共用办公用品、共用厕所、共用游泳池、共用电话、打喷嚏等而被感染，甚至照料艾滋病患者都不会感染。艾滋病的传播途径主要有以下几种。</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母婴传播</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唾液传播</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血液传播</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 性交传播</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4706437" cy="804725"/>
            <a:chOff x="251900" y="195486"/>
            <a:chExt cx="3424780" cy="585582"/>
          </a:xfrm>
        </p:grpSpPr>
        <p:sp>
          <p:nvSpPr>
            <p:cNvPr id="7" name="矩形 6"/>
            <p:cNvSpPr/>
            <p:nvPr/>
          </p:nvSpPr>
          <p:spPr>
            <a:xfrm>
              <a:off x="1331640" y="255120"/>
              <a:ext cx="2345040"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第六讲 艾滋病防治</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4" name="文本框 3"/>
          <p:cNvSpPr txBox="1"/>
          <p:nvPr/>
        </p:nvSpPr>
        <p:spPr>
          <a:xfrm>
            <a:off x="681990" y="145034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必掌握：感染了艾滋病，我们应该怎么办？</a:t>
            </a:r>
            <a:endParaRPr lang="zh-CN" altLang="en-US" sz="2800" dirty="0">
              <a:solidFill>
                <a:srgbClr val="FF0000"/>
              </a:solidFill>
              <a:latin typeface="华文中宋" panose="02010600040101010101" pitchFamily="2" charset="-122"/>
              <a:ea typeface="华文中宋" panose="02010600040101010101" pitchFamily="2" charset="-122"/>
            </a:endParaRPr>
          </a:p>
        </p:txBody>
      </p:sp>
      <p:sp>
        <p:nvSpPr>
          <p:cNvPr id="2" name="文本框 1"/>
          <p:cNvSpPr txBox="1"/>
          <p:nvPr/>
        </p:nvSpPr>
        <p:spPr>
          <a:xfrm>
            <a:off x="710065" y="2190082"/>
            <a:ext cx="11054246" cy="2584450"/>
          </a:xfrm>
          <a:prstGeom prst="rect">
            <a:avLst/>
          </a:prstGeom>
          <a:noFill/>
        </p:spPr>
        <p:txBody>
          <a:bodyPr wrap="square" rtlCol="0">
            <a:spAutoFit/>
          </a:bodyPr>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艾滋病感染的渠道很多，可能是自己的行为造成的，也有可能是别人的失误造成的。但不管如何，如果感染了艾滋病，还是应积极面对，尽可能地控制治疗。</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及时检查确诊</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接受事实，调整心态，积极治疗</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加强营养是保证对抗病毒的有效手段</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 杜绝报复心理，不去伤害他人</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6493962" cy="804725"/>
            <a:chOff x="251900" y="195486"/>
            <a:chExt cx="4725526" cy="585582"/>
          </a:xfrm>
        </p:grpSpPr>
        <p:sp>
          <p:nvSpPr>
            <p:cNvPr id="7" name="矩形 6"/>
            <p:cNvSpPr/>
            <p:nvPr/>
          </p:nvSpPr>
          <p:spPr>
            <a:xfrm>
              <a:off x="1331640" y="255120"/>
              <a:ext cx="3645786"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第七讲 新型冠状病毒肺炎防治</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568960" y="1386840"/>
            <a:ext cx="10810240" cy="133794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2020 年初，一场新型冠状病毒肺炎（以下简称新冠肺炎）疫情突袭全球， 整个世界好像按下了暂停键， 进入了抗疫模式。新冠肺炎疫情给我们的经济生活、社会生活和精神生活都造成了巨大的冲击和挑战，我们必须勇敢地面对冲击和挑战。</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1"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第一讲 维护国家安全</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778645" y="2265012"/>
            <a:ext cx="11054246" cy="2584450"/>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当今社会上存在的非法组织主要包括邪教组织、非法传销组织和恐怖组织，他们利用学生思想不成熟、好奇心强等特点，采取麻痹思想、物质利诱、出国担保等手段，对学生进行渗透和拉拢，诱使或强迫学生加入非法组织，进行反科学、反社会、反人类、反政府的非法活动，不仅对学生的成长成才产生了不利影响，而且严重危害了国家安全。此外，互联网成为境外敌对势力对中国进行颠覆、渗透活动的新平台。在网络技术飞速发展的今天，国家置身于一个没有固定边界的信息世界中，在这样的世界里，国家不仅要维护传统国家要素的安全，而且要维护信息国土的安全。</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2" name="文本框 1"/>
          <p:cNvSpPr txBox="1"/>
          <p:nvPr/>
        </p:nvSpPr>
        <p:spPr>
          <a:xfrm>
            <a:off x="612775" y="1357630"/>
            <a:ext cx="11082020" cy="475615"/>
          </a:xfrm>
          <a:prstGeom prst="rect">
            <a:avLst/>
          </a:prstGeom>
          <a:noFill/>
        </p:spPr>
        <p:txBody>
          <a:bodyPr wrap="square" rtlCol="0">
            <a:spAutoFit/>
          </a:bodyPr>
          <a:p>
            <a:r>
              <a:rPr lang="zh-CN" altLang="en-US" sz="2500" dirty="0">
                <a:solidFill>
                  <a:srgbClr val="FF0000"/>
                </a:solidFill>
                <a:latin typeface="华文中宋" panose="02010600040101010101" pitchFamily="2" charset="-122"/>
                <a:ea typeface="华文中宋" panose="02010600040101010101" pitchFamily="2" charset="-122"/>
              </a:rPr>
              <a:t>三、非法组织向学校的蔓延</a:t>
            </a:r>
            <a:endParaRPr lang="zh-CN" altLang="en-US" sz="25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6493962" cy="1035086"/>
            <a:chOff x="251900" y="195486"/>
            <a:chExt cx="4725526" cy="753211"/>
          </a:xfrm>
        </p:grpSpPr>
        <p:sp>
          <p:nvSpPr>
            <p:cNvPr id="7" name="矩形 6"/>
            <p:cNvSpPr/>
            <p:nvPr/>
          </p:nvSpPr>
          <p:spPr>
            <a:xfrm>
              <a:off x="1331640" y="255120"/>
              <a:ext cx="3645786" cy="69357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第七讲 新型冠状病毒肺炎防治</a:t>
              </a:r>
              <a:endParaRPr sz="2800" b="1" kern="0" dirty="0">
                <a:solidFill>
                  <a:schemeClr val="accent1">
                    <a:lumMod val="75000"/>
                  </a:schemeClr>
                </a:solidFill>
                <a:cs typeface="+mn-ea"/>
                <a:sym typeface="+mn-lt"/>
              </a:endParaRPr>
            </a:p>
            <a:p>
              <a:pPr algn="l" defTabSz="913765">
                <a:spcBef>
                  <a:spcPts val="0"/>
                </a:spcBef>
                <a:spcAft>
                  <a:spcPts val="0"/>
                </a:spcAft>
                <a:defRPr/>
              </a:pP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4" name="文本框 3"/>
          <p:cNvSpPr txBox="1"/>
          <p:nvPr/>
        </p:nvSpPr>
        <p:spPr>
          <a:xfrm>
            <a:off x="681990" y="145034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需注意：新型冠状病毒的基本知识有哪些？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
        <p:nvSpPr>
          <p:cNvPr id="2" name="文本框 1"/>
          <p:cNvSpPr txBox="1"/>
          <p:nvPr/>
        </p:nvSpPr>
        <p:spPr>
          <a:xfrm>
            <a:off x="710065" y="2190082"/>
            <a:ext cx="11054246" cy="2168525"/>
          </a:xfrm>
          <a:prstGeom prst="rect">
            <a:avLst/>
          </a:prstGeom>
          <a:noFill/>
        </p:spPr>
        <p:txBody>
          <a:bodyPr wrap="square" rtlCol="0">
            <a:spAutoFit/>
          </a:bodyPr>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新型冠状病毒的发现及命名</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新型冠状病毒的传播途径</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1）飞沫传播：通过咳嗽、打喷嚏、说话等产生的飞沫进入易感者黏膜表面。</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2）接触传播：在接触病原体污染的物品后触碰自己的口、鼻或眼睛等部位导致病毒传播。</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3）在相对封闭的环境中长时间暴露于高浓度气溶胶情况下存在经气溶胶传播的可能，如医疗场所。</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6493962" cy="1035086"/>
            <a:chOff x="251900" y="195486"/>
            <a:chExt cx="4725526" cy="753211"/>
          </a:xfrm>
        </p:grpSpPr>
        <p:sp>
          <p:nvSpPr>
            <p:cNvPr id="7" name="矩形 6"/>
            <p:cNvSpPr/>
            <p:nvPr/>
          </p:nvSpPr>
          <p:spPr>
            <a:xfrm>
              <a:off x="1331640" y="255120"/>
              <a:ext cx="3645786" cy="69357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第七讲 新型冠状病毒肺炎防治</a:t>
              </a:r>
              <a:endParaRPr sz="2800" b="1" kern="0" dirty="0">
                <a:solidFill>
                  <a:schemeClr val="accent1">
                    <a:lumMod val="75000"/>
                  </a:schemeClr>
                </a:solidFill>
                <a:cs typeface="+mn-ea"/>
                <a:sym typeface="+mn-lt"/>
              </a:endParaRPr>
            </a:p>
            <a:p>
              <a:pPr algn="l" defTabSz="913765">
                <a:spcBef>
                  <a:spcPts val="0"/>
                </a:spcBef>
                <a:spcAft>
                  <a:spcPts val="0"/>
                </a:spcAft>
                <a:defRPr/>
              </a:pP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4" name="文本框 3"/>
          <p:cNvSpPr txBox="1"/>
          <p:nvPr/>
        </p:nvSpPr>
        <p:spPr>
          <a:xfrm>
            <a:off x="681990" y="1450340"/>
            <a:ext cx="11294745"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必学习：新型冠状病毒肺炎临床表现与普通感冒和流行性感冒的区别是</a:t>
            </a:r>
            <a:endParaRPr lang="zh-CN" altLang="en-US" sz="2800" dirty="0">
              <a:solidFill>
                <a:srgbClr val="FF0000"/>
              </a:solidFill>
              <a:latin typeface="华文中宋" panose="02010600040101010101" pitchFamily="2" charset="-122"/>
              <a:ea typeface="华文中宋" panose="02010600040101010101" pitchFamily="2" charset="-122"/>
            </a:endParaRPr>
          </a:p>
        </p:txBody>
      </p:sp>
      <p:sp>
        <p:nvSpPr>
          <p:cNvPr id="2" name="文本框 1"/>
          <p:cNvSpPr txBox="1"/>
          <p:nvPr/>
        </p:nvSpPr>
        <p:spPr>
          <a:xfrm>
            <a:off x="710065" y="2190082"/>
            <a:ext cx="11054246" cy="2584450"/>
          </a:xfrm>
          <a:prstGeom prst="rect">
            <a:avLst/>
          </a:prstGeom>
          <a:noFill/>
        </p:spPr>
        <p:txBody>
          <a:bodyPr wrap="square" rtlCol="0">
            <a:spAutoFit/>
          </a:bodyPr>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临床表现</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基于目前的流行病学调查，潜伏期为1 ～ 14 天，多为3 ～ 7 天，主要表现为发热、干咳、乏力等，少数患者伴有鼻塞流涕、咽痛、肌痛和腹泻等症状。重症患者多在发病一周后出现呼吸困难和/ 或低氧血症，严重者可快速进展为急性呼吸窘迫综合征、脓毒症休克、难以纠正的代谢性酸中毒和出凝血功能障碍及多器官功能衰竭等。</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与普通感冒和流行性感冒的区别</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6493962" cy="1035086"/>
            <a:chOff x="251900" y="195486"/>
            <a:chExt cx="4725526" cy="753211"/>
          </a:xfrm>
        </p:grpSpPr>
        <p:sp>
          <p:nvSpPr>
            <p:cNvPr id="7" name="矩形 6"/>
            <p:cNvSpPr/>
            <p:nvPr/>
          </p:nvSpPr>
          <p:spPr>
            <a:xfrm>
              <a:off x="1331640" y="255120"/>
              <a:ext cx="3645786" cy="69357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第七讲 新型冠状病毒肺炎防治</a:t>
              </a:r>
              <a:endParaRPr sz="2800" b="1" kern="0" dirty="0">
                <a:solidFill>
                  <a:schemeClr val="accent1">
                    <a:lumMod val="75000"/>
                  </a:schemeClr>
                </a:solidFill>
                <a:cs typeface="+mn-ea"/>
                <a:sym typeface="+mn-lt"/>
              </a:endParaRPr>
            </a:p>
            <a:p>
              <a:pPr algn="l" defTabSz="913765">
                <a:spcBef>
                  <a:spcPts val="0"/>
                </a:spcBef>
                <a:spcAft>
                  <a:spcPts val="0"/>
                </a:spcAft>
                <a:defRPr/>
              </a:pP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4" name="文本框 3"/>
          <p:cNvSpPr txBox="1"/>
          <p:nvPr/>
        </p:nvSpPr>
        <p:spPr>
          <a:xfrm>
            <a:off x="681990" y="1450340"/>
            <a:ext cx="11294745"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必掌握：新型冠状病毒肺炎个人防护方法有哪些？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
        <p:nvSpPr>
          <p:cNvPr id="2" name="文本框 1"/>
          <p:cNvSpPr txBox="1"/>
          <p:nvPr/>
        </p:nvSpPr>
        <p:spPr>
          <a:xfrm>
            <a:off x="710065" y="2190082"/>
            <a:ext cx="11054246" cy="4246245"/>
          </a:xfrm>
          <a:prstGeom prst="rect">
            <a:avLst/>
          </a:prstGeom>
          <a:noFill/>
        </p:spPr>
        <p:txBody>
          <a:bodyPr wrap="square" rtlCol="0">
            <a:spAutoFit/>
          </a:bodyPr>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新型冠状病毒是一种新发传染病病毒，在疾病疫情防控期，个人应从以下几个方面做好防护。</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1）戴口罩。外出前往公共场所、就医和乘坐公共交通工具时，应正确佩戴口罩。</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2）勤洗手。</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3）勤消毒、勤通风。使用卫生（疾控）部门认可有效的消毒剂进行合理的消毒。</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4）避免人群聚集。</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5）生活规律。</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6）快递尽量选择无接触配送，如必须与快递员接触，应佩戴好口罩，取件途中避免人员聚集及面对面。</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7）去疾病流行地区必须报告，批准后方可执行，接触确诊者或密切接触者必须报告。</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8）避免接触禽畜、野生动物及其排泄物和分泌物，避免购买活禽和野生动物，更不能食用野生动物。尽量不去动物农场和屠宰场、活禽动物交易市场或摊位、野生动物栖息地等场所，必须前往时要做好防护。</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421447" cy="804725"/>
            <a:chOff x="251900" y="195486"/>
            <a:chExt cx="3945078" cy="585582"/>
          </a:xfrm>
        </p:grpSpPr>
        <p:sp>
          <p:nvSpPr>
            <p:cNvPr id="7" name="矩形 6"/>
            <p:cNvSpPr/>
            <p:nvPr/>
          </p:nvSpPr>
          <p:spPr>
            <a:xfrm>
              <a:off x="1331640" y="255120"/>
              <a:ext cx="2865338"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第八讲 其他传染病防治</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568960" y="1386840"/>
            <a:ext cx="10810240" cy="133794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传染病是极易在人与人之间互相传播的疾病。学校是人员密集场所，师生工作学习和生活在一起，一旦有传染病发生，极易造成流行、扩散，从而影响正常的教学秩序及师生的身心健康。因此，加强学校传染病防控工作，是学校预防保健的重中之重，也是一个不容忽视的社会公共卫生问题。</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421447" cy="804725"/>
            <a:chOff x="251900" y="195486"/>
            <a:chExt cx="3945078" cy="585582"/>
          </a:xfrm>
        </p:grpSpPr>
        <p:sp>
          <p:nvSpPr>
            <p:cNvPr id="7" name="矩形 6"/>
            <p:cNvSpPr/>
            <p:nvPr/>
          </p:nvSpPr>
          <p:spPr>
            <a:xfrm>
              <a:off x="1331640" y="255120"/>
              <a:ext cx="2865338"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第八讲 其他传染病防治</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4" name="文本框 3"/>
          <p:cNvSpPr txBox="1"/>
          <p:nvPr/>
        </p:nvSpPr>
        <p:spPr>
          <a:xfrm>
            <a:off x="681990" y="145034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需注意：传染病的基本知识有哪些？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
        <p:nvSpPr>
          <p:cNvPr id="2" name="文本框 1"/>
          <p:cNvSpPr txBox="1"/>
          <p:nvPr/>
        </p:nvSpPr>
        <p:spPr>
          <a:xfrm>
            <a:off x="710065" y="2190082"/>
            <a:ext cx="11054246" cy="4661535"/>
          </a:xfrm>
          <a:prstGeom prst="rect">
            <a:avLst/>
          </a:prstGeom>
          <a:noFill/>
        </p:spPr>
        <p:txBody>
          <a:bodyPr wrap="square" rtlCol="0">
            <a:spAutoFit/>
          </a:bodyPr>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传染病的定义</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传染病是由各种病原体引起的，能在人与人、动物与动物或人与动物之间相互传播的一类疾病。</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传染病的基本特征</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传染病的基本特征包括：具有特异的病原体；具有传染性；具有流行性；具有季节性；具有地方性；具有感染后的免疫性。</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传染病传播过程</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传染病传播过程中的三个基本环节包括：①传染病；②传播途径；③易感人群。</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4. 传染病的预防措施</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针对传染病的传播过程，主要预防措施包括：①管理传染源；②切断传播途径；③保护易感人群。</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5. 传染病的种类</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根据《中华人民共和国传染病防治法》第三条规定，传染病分为甲类、乙类和丙类。</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421447" cy="804725"/>
            <a:chOff x="251900" y="195486"/>
            <a:chExt cx="3945078" cy="585582"/>
          </a:xfrm>
        </p:grpSpPr>
        <p:sp>
          <p:nvSpPr>
            <p:cNvPr id="7" name="矩形 6"/>
            <p:cNvSpPr/>
            <p:nvPr/>
          </p:nvSpPr>
          <p:spPr>
            <a:xfrm>
              <a:off x="1331640" y="255120"/>
              <a:ext cx="2865338"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第八讲 其他传染病防治</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4" name="文本框 3"/>
          <p:cNvSpPr txBox="1"/>
          <p:nvPr/>
        </p:nvSpPr>
        <p:spPr>
          <a:xfrm>
            <a:off x="681990" y="145034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必学习：传染病患者和接触者的管理措施有哪些？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
        <p:nvSpPr>
          <p:cNvPr id="2" name="文本框 1"/>
          <p:cNvSpPr txBox="1"/>
          <p:nvPr/>
        </p:nvSpPr>
        <p:spPr>
          <a:xfrm>
            <a:off x="710065" y="2190082"/>
            <a:ext cx="11054246" cy="3415030"/>
          </a:xfrm>
          <a:prstGeom prst="rect">
            <a:avLst/>
          </a:prstGeom>
          <a:noFill/>
        </p:spPr>
        <p:txBody>
          <a:bodyPr wrap="square" rtlCol="0">
            <a:spAutoFit/>
          </a:bodyPr>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患者的管理措施</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对传染病患者应做到早发现、早报告、早隔离和早治疗。其中，隔离患者是控制传染病传播的重要措施。它是将处于传染期内的患者安置于一定的场所，使其不与健康者或其他患者接触，以减少引起新感染者的机会。隔离期限应根据该种传染病的传染期来确定。一般在患者临床症状消失后，经2 ～ 3 次病原学检查（每次间隔3 天）为阴性时，即可停止隔离。</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对接触者的管理措施</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对与传染源有过接触并有受感染可能者应根据《中华人民共和国传染病防治法》的要求，采取医学观察和留验等措施。</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421447" cy="804725"/>
            <a:chOff x="251900" y="195486"/>
            <a:chExt cx="3945078" cy="585582"/>
          </a:xfrm>
        </p:grpSpPr>
        <p:sp>
          <p:nvSpPr>
            <p:cNvPr id="7" name="矩形 6"/>
            <p:cNvSpPr/>
            <p:nvPr/>
          </p:nvSpPr>
          <p:spPr>
            <a:xfrm>
              <a:off x="1331640" y="255120"/>
              <a:ext cx="2865338"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第八讲 其他传染病防治</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4" name="文本框 3"/>
          <p:cNvSpPr txBox="1"/>
          <p:nvPr/>
        </p:nvSpPr>
        <p:spPr>
          <a:xfrm>
            <a:off x="681990" y="145034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必掌握：校园常见传染病的预防有哪些？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
        <p:nvSpPr>
          <p:cNvPr id="2" name="文本框 1"/>
          <p:cNvSpPr txBox="1"/>
          <p:nvPr/>
        </p:nvSpPr>
        <p:spPr>
          <a:xfrm>
            <a:off x="710065" y="2190082"/>
            <a:ext cx="11054246" cy="2999740"/>
          </a:xfrm>
          <a:prstGeom prst="rect">
            <a:avLst/>
          </a:prstGeom>
          <a:noFill/>
        </p:spPr>
        <p:txBody>
          <a:bodyPr wrap="square" rtlCol="0">
            <a:spAutoFit/>
          </a:bodyPr>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学校人群高度密集，传染病易感易传，必须高度重视。据统计，学校中常见传染病主要有流行性感冒、结核、菌痢及肝炎等，最容易在校内引起聚集性疫情。认识了解这些传染病，可以使大家做到“早发现、早报告、早隔离和早治疗”，防止传染病传播蔓延，影响学校教育教学秩序，引起社会恐慌，甚至构成公共卫生事件。</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1. 流行性感冒</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2. 结核</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3. 菌痢</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任意多边形 24"/>
          <p:cNvSpPr/>
          <p:nvPr/>
        </p:nvSpPr>
        <p:spPr>
          <a:xfrm>
            <a:off x="687355" y="2944813"/>
            <a:ext cx="4646645" cy="812006"/>
          </a:xfrm>
          <a:custGeom>
            <a:avLst/>
            <a:gdLst>
              <a:gd name="connsiteX0" fmla="*/ 22969 w 4359339"/>
              <a:gd name="connsiteY0" fmla="*/ 612474 h 812006"/>
              <a:gd name="connsiteX1" fmla="*/ 411202 w 4359339"/>
              <a:gd name="connsiteY1" fmla="*/ 54468 h 812006"/>
              <a:gd name="connsiteX2" fmla="*/ 515452 w 4359339"/>
              <a:gd name="connsiteY2" fmla="*/ 0 h 812006"/>
              <a:gd name="connsiteX3" fmla="*/ 4232120 w 4359339"/>
              <a:gd name="connsiteY3" fmla="*/ 0 h 812006"/>
              <a:gd name="connsiteX4" fmla="*/ 4336371 w 4359339"/>
              <a:gd name="connsiteY4" fmla="*/ 199532 h 812006"/>
              <a:gd name="connsiteX5" fmla="*/ 3948138 w 4359339"/>
              <a:gd name="connsiteY5" fmla="*/ 757538 h 812006"/>
              <a:gd name="connsiteX6" fmla="*/ 3843888 w 4359339"/>
              <a:gd name="connsiteY6" fmla="*/ 812006 h 812006"/>
              <a:gd name="connsiteX7" fmla="*/ 127220 w 4359339"/>
              <a:gd name="connsiteY7" fmla="*/ 812006 h 812006"/>
              <a:gd name="connsiteX8" fmla="*/ 22969 w 4359339"/>
              <a:gd name="connsiteY8" fmla="*/ 612474 h 812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59339" h="812006">
                <a:moveTo>
                  <a:pt x="22969" y="612474"/>
                </a:moveTo>
                <a:lnTo>
                  <a:pt x="411202" y="54468"/>
                </a:lnTo>
                <a:cubicBezTo>
                  <a:pt x="434925" y="20371"/>
                  <a:pt x="473914" y="0"/>
                  <a:pt x="515452" y="0"/>
                </a:cubicBezTo>
                <a:lnTo>
                  <a:pt x="4232120" y="0"/>
                </a:lnTo>
                <a:cubicBezTo>
                  <a:pt x="4334698" y="0"/>
                  <a:pt x="4394955" y="115330"/>
                  <a:pt x="4336371" y="199532"/>
                </a:cubicBezTo>
                <a:lnTo>
                  <a:pt x="3948138" y="757538"/>
                </a:lnTo>
                <a:cubicBezTo>
                  <a:pt x="3924415" y="791635"/>
                  <a:pt x="3885426" y="812006"/>
                  <a:pt x="3843888" y="812006"/>
                </a:cubicBezTo>
                <a:lnTo>
                  <a:pt x="127220" y="812006"/>
                </a:lnTo>
                <a:cubicBezTo>
                  <a:pt x="24642" y="812006"/>
                  <a:pt x="-35615" y="696677"/>
                  <a:pt x="22969" y="612474"/>
                </a:cubicBezTo>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schemeClr val="lt1"/>
              </a:solidFill>
              <a:cs typeface="+mn-ea"/>
              <a:sym typeface="+mn-lt"/>
            </a:endParaRPr>
          </a:p>
        </p:txBody>
      </p:sp>
      <p:sp>
        <p:nvSpPr>
          <p:cNvPr id="4" name="任意多边形 3"/>
          <p:cNvSpPr>
            <a:spLocks noChangeAspect="1"/>
          </p:cNvSpPr>
          <p:nvPr/>
        </p:nvSpPr>
        <p:spPr>
          <a:xfrm>
            <a:off x="10708801" y="3013869"/>
            <a:ext cx="2387600" cy="23876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bg1">
              <a:lumMod val="65000"/>
            </a:schemeClr>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5" name="任意多边形 4"/>
          <p:cNvSpPr>
            <a:spLocks noChangeAspect="1"/>
          </p:cNvSpPr>
          <p:nvPr/>
        </p:nvSpPr>
        <p:spPr>
          <a:xfrm>
            <a:off x="8230548" y="3756819"/>
            <a:ext cx="2362200" cy="23622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6" name="任意多边形 5"/>
          <p:cNvSpPr>
            <a:spLocks noChangeAspect="1"/>
          </p:cNvSpPr>
          <p:nvPr/>
        </p:nvSpPr>
        <p:spPr>
          <a:xfrm>
            <a:off x="8334849" y="4306094"/>
            <a:ext cx="2247900" cy="22479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7" name="任意多边形 6"/>
          <p:cNvSpPr>
            <a:spLocks noChangeAspect="1"/>
          </p:cNvSpPr>
          <p:nvPr/>
        </p:nvSpPr>
        <p:spPr>
          <a:xfrm>
            <a:off x="8859199" y="1116013"/>
            <a:ext cx="2971800" cy="2971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8" name="任意多边形 7"/>
          <p:cNvSpPr>
            <a:spLocks noChangeAspect="1"/>
          </p:cNvSpPr>
          <p:nvPr/>
        </p:nvSpPr>
        <p:spPr>
          <a:xfrm>
            <a:off x="11291249" y="135969"/>
            <a:ext cx="1384300" cy="13843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9" name="任意多边形 8"/>
          <p:cNvSpPr>
            <a:spLocks noChangeAspect="1"/>
          </p:cNvSpPr>
          <p:nvPr/>
        </p:nvSpPr>
        <p:spPr>
          <a:xfrm>
            <a:off x="8878249" y="582613"/>
            <a:ext cx="2933700" cy="29337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0" name="任意多边形 9"/>
          <p:cNvSpPr>
            <a:spLocks noChangeAspect="1"/>
          </p:cNvSpPr>
          <p:nvPr/>
        </p:nvSpPr>
        <p:spPr>
          <a:xfrm>
            <a:off x="7326148" y="408385"/>
            <a:ext cx="1320800" cy="1320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1" name="任意多边形 10"/>
          <p:cNvSpPr>
            <a:spLocks noChangeAspect="1"/>
          </p:cNvSpPr>
          <p:nvPr/>
        </p:nvSpPr>
        <p:spPr>
          <a:xfrm>
            <a:off x="10163649" y="6294438"/>
            <a:ext cx="838200" cy="8382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2" name="任意多边形 11"/>
          <p:cNvSpPr/>
          <p:nvPr/>
        </p:nvSpPr>
        <p:spPr>
          <a:xfrm>
            <a:off x="11089801" y="5683251"/>
            <a:ext cx="1222374" cy="1222374"/>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bg1">
              <a:lumMod val="65000"/>
            </a:schemeClr>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3" name="任意多边形 12"/>
          <p:cNvSpPr>
            <a:spLocks noChangeAspect="1"/>
          </p:cNvSpPr>
          <p:nvPr/>
        </p:nvSpPr>
        <p:spPr>
          <a:xfrm>
            <a:off x="7421634" y="5569826"/>
            <a:ext cx="701200" cy="7012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4" name="任意多边形 13"/>
          <p:cNvSpPr>
            <a:spLocks noChangeAspect="1"/>
          </p:cNvSpPr>
          <p:nvPr/>
        </p:nvSpPr>
        <p:spPr>
          <a:xfrm>
            <a:off x="11220450" y="2944813"/>
            <a:ext cx="2209800" cy="2209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5" name="任意多边形 14"/>
          <p:cNvSpPr>
            <a:spLocks noChangeAspect="1"/>
          </p:cNvSpPr>
          <p:nvPr/>
        </p:nvSpPr>
        <p:spPr>
          <a:xfrm>
            <a:off x="11363800" y="-383144"/>
            <a:ext cx="1397000" cy="13970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6" name="任意多边形 15"/>
          <p:cNvSpPr/>
          <p:nvPr/>
        </p:nvSpPr>
        <p:spPr>
          <a:xfrm>
            <a:off x="11065113" y="4972370"/>
            <a:ext cx="1222374" cy="1222374"/>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20" name="文本框 19"/>
          <p:cNvSpPr txBox="1"/>
          <p:nvPr/>
        </p:nvSpPr>
        <p:spPr>
          <a:xfrm>
            <a:off x="1162502" y="4201140"/>
            <a:ext cx="6447619" cy="1198880"/>
          </a:xfrm>
          <a:prstGeom prst="rect">
            <a:avLst/>
          </a:prstGeom>
          <a:noFill/>
        </p:spPr>
        <p:txBody>
          <a:bodyPr wrap="square" rtlCol="0">
            <a:spAutoFit/>
          </a:bodyPr>
          <a:lstStyle/>
          <a:p>
            <a:r>
              <a:rPr lang="zh-CN" altLang="en-US" sz="7200" dirty="0">
                <a:solidFill>
                  <a:schemeClr val="accent1"/>
                </a:solidFill>
                <a:latin typeface="Adobe 黑体 Std R" panose="020B0400000000000000" pitchFamily="34" charset="-122"/>
                <a:ea typeface="Adobe 黑体 Std R" panose="020B0400000000000000" pitchFamily="34" charset="-122"/>
                <a:cs typeface="+mn-ea"/>
                <a:sym typeface="+mn-lt"/>
              </a:rPr>
              <a:t>消防安全</a:t>
            </a:r>
            <a:endParaRPr lang="zh-CN" altLang="en-US" sz="7200" dirty="0">
              <a:solidFill>
                <a:schemeClr val="accent1"/>
              </a:solidFill>
              <a:latin typeface="Adobe 黑体 Std R" panose="020B0400000000000000" pitchFamily="34" charset="-122"/>
              <a:ea typeface="Adobe 黑体 Std R" panose="020B0400000000000000" pitchFamily="34" charset="-122"/>
              <a:cs typeface="+mn-ea"/>
              <a:sym typeface="+mn-lt"/>
            </a:endParaRPr>
          </a:p>
        </p:txBody>
      </p:sp>
      <p:sp>
        <p:nvSpPr>
          <p:cNvPr id="26" name="文本框 25"/>
          <p:cNvSpPr txBox="1"/>
          <p:nvPr/>
        </p:nvSpPr>
        <p:spPr>
          <a:xfrm>
            <a:off x="1197440" y="2916188"/>
            <a:ext cx="3546009" cy="1014730"/>
          </a:xfrm>
          <a:prstGeom prst="rect">
            <a:avLst/>
          </a:prstGeom>
          <a:noFill/>
        </p:spPr>
        <p:txBody>
          <a:bodyPr wrap="square" rtlCol="0">
            <a:spAutoFit/>
          </a:bodyPr>
          <a:lstStyle/>
          <a:p>
            <a:r>
              <a:rPr lang="zh-CN" altLang="en-US" sz="6000" dirty="0">
                <a:solidFill>
                  <a:schemeClr val="bg1"/>
                </a:solidFill>
                <a:cs typeface="+mn-ea"/>
                <a:sym typeface="+mn-lt"/>
              </a:rPr>
              <a:t>模块</a:t>
            </a:r>
            <a:r>
              <a:rPr lang="zh-CN" altLang="en-US" sz="6000" dirty="0">
                <a:solidFill>
                  <a:schemeClr val="bg1"/>
                </a:solidFill>
                <a:cs typeface="+mn-ea"/>
                <a:sym typeface="+mn-lt"/>
              </a:rPr>
              <a:t>四</a:t>
            </a:r>
            <a:endParaRPr lang="zh-CN" altLang="en-US" sz="6000"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1"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第一讲 家庭防火安全</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569095" y="1386807"/>
            <a:ext cx="11054246" cy="2168525"/>
          </a:xfrm>
          <a:prstGeom prst="rect">
            <a:avLst/>
          </a:prstGeom>
          <a:noFill/>
        </p:spPr>
        <p:txBody>
          <a:bodyPr wrap="square" rtlCol="0">
            <a:spAutoFit/>
          </a:bodyPr>
          <a:lstStyle/>
          <a:p>
            <a:pPr indent="457200">
              <a:lnSpc>
                <a:spcPct val="150000"/>
              </a:lnSpc>
            </a:pP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随着社会经济的不断发展，社会财富的不断增多，导致火灾发生的危险性也在增加，家庭火灾发生的概率在增大，家庭火灾严重威胁着人们的生命和财产安全，严重影响了人们的生产、生活的稳定。“隐患险于明火，防范胜于救灾，责任重于泰山”，只要人们具有较强的消防安全意识，掌握一些基本的防火常识、灭火技能，大多数火灾都是可以避免的。</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8407" y="204927"/>
            <a:ext cx="5063941" cy="804725"/>
            <a:chOff x="251900" y="195486"/>
            <a:chExt cx="3684929" cy="585582"/>
          </a:xfrm>
        </p:grpSpPr>
        <p:sp>
          <p:nvSpPr>
            <p:cNvPr id="7" name="矩形 6"/>
            <p:cNvSpPr/>
            <p:nvPr/>
          </p:nvSpPr>
          <p:spPr>
            <a:xfrm>
              <a:off x="1331640" y="255120"/>
              <a:ext cx="2605189" cy="379827"/>
            </a:xfrm>
            <a:prstGeom prst="rect">
              <a:avLst/>
            </a:prstGeom>
          </p:spPr>
          <p:txBody>
            <a:bodyPr wrap="none">
              <a:spAutoFit/>
            </a:bodyPr>
            <a:lstStyle/>
            <a:p>
              <a:pPr algn="l" defTabSz="913765">
                <a:spcBef>
                  <a:spcPts val="0"/>
                </a:spcBef>
                <a:spcAft>
                  <a:spcPts val="0"/>
                </a:spcAft>
                <a:defRPr/>
              </a:pPr>
              <a:r>
                <a:rPr sz="2800" b="1" kern="0" dirty="0">
                  <a:solidFill>
                    <a:schemeClr val="accent1">
                      <a:lumMod val="75000"/>
                    </a:schemeClr>
                  </a:solidFill>
                  <a:cs typeface="+mn-ea"/>
                  <a:sym typeface="+mn-lt"/>
                </a:rPr>
                <a:t>第一讲 家庭防火安全</a:t>
              </a:r>
              <a:endParaRPr sz="2800" b="1" kern="0" dirty="0">
                <a:solidFill>
                  <a:schemeClr val="accent1">
                    <a:lumMod val="75000"/>
                  </a:schemeClr>
                </a:solidFill>
                <a:cs typeface="+mn-ea"/>
                <a:sym typeface="+mn-lt"/>
              </a:endParaRPr>
            </a:p>
          </p:txBody>
        </p:sp>
        <p:grpSp>
          <p:nvGrpSpPr>
            <p:cNvPr id="8" name="组合 7"/>
            <p:cNvGrpSpPr/>
            <p:nvPr/>
          </p:nvGrpSpPr>
          <p:grpSpPr>
            <a:xfrm>
              <a:off x="251900" y="195486"/>
              <a:ext cx="887938" cy="585582"/>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grpSp>
      <p:sp>
        <p:nvSpPr>
          <p:cNvPr id="3" name="文本框 2"/>
          <p:cNvSpPr txBox="1"/>
          <p:nvPr/>
        </p:nvSpPr>
        <p:spPr>
          <a:xfrm>
            <a:off x="682125" y="2320892"/>
            <a:ext cx="11054246" cy="2168525"/>
          </a:xfrm>
          <a:prstGeom prst="rect">
            <a:avLst/>
          </a:prstGeom>
          <a:noFill/>
        </p:spPr>
        <p:txBody>
          <a:bodyPr wrap="square" rtlCol="0">
            <a:spAutoFit/>
          </a:bodyPr>
          <a:lstStyle/>
          <a:p>
            <a:pPr indent="457200">
              <a:lnSpc>
                <a:spcPct val="150000"/>
              </a:lnSpc>
            </a:pP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居民家庭起火，往往具有燃烧猛烈、火势蔓延迅速、烟雾弥漫、易造成人员伤亡等特点。此外，部分居民使用煤气或液化石油气，起火后容易形成气体燃烧、爆炸。一些城乡结合部居民住在平房里， 其房顶有些是用可燃材料建造的， 起火后， 火势极易烧到顶棚， 沿屋顶可燃物迅速蔓延，造成火灾蔓延，导致建筑倒塌破坏。居民家庭中，发生火灾后往往因为缺少自救能力而造成人员伤亡和严重的经济损失。家庭起火后如果得不到及时控制，还会殃及四邻，使整幢居民楼遭受到火灾危害。</a:t>
            </a:r>
            <a:endPar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681990" y="1450340"/>
            <a:ext cx="11082020" cy="521970"/>
          </a:xfrm>
          <a:prstGeom prst="rect">
            <a:avLst/>
          </a:prstGeom>
          <a:noFill/>
        </p:spPr>
        <p:txBody>
          <a:bodyPr wrap="square" rtlCol="0">
            <a:spAutoFit/>
          </a:bodyPr>
          <a:p>
            <a:r>
              <a:rPr lang="zh-CN" altLang="en-US" sz="2800" dirty="0">
                <a:solidFill>
                  <a:srgbClr val="FF0000"/>
                </a:solidFill>
                <a:latin typeface="华文中宋" panose="02010600040101010101" pitchFamily="2" charset="-122"/>
                <a:ea typeface="华文中宋" panose="02010600040101010101" pitchFamily="2" charset="-122"/>
              </a:rPr>
              <a:t>需注意：家庭火灾的危害有哪些？</a:t>
            </a:r>
            <a:endParaRPr lang="zh-CN" altLang="en-US" sz="2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tags/tag1.xml><?xml version="1.0" encoding="utf-8"?>
<p:tagLst xmlns:p="http://schemas.openxmlformats.org/presentationml/2006/main">
  <p:tag name="ISPRING_PRESENTATION_TITLE" val="PowerPoint 演示文稿"/>
  <p:tag name="COMMONDATA" val="eyJoZGlkIjoiZmQyOTUyYjA3YmRlMTFhY2NjZjhjN2FmM2YzOWE3YWMifQ=="/>
</p:tagLst>
</file>

<file path=ppt/theme/theme1.xml><?xml version="1.0" encoding="utf-8"?>
<a:theme xmlns:a="http://schemas.openxmlformats.org/drawingml/2006/main" name="Office 主题">
  <a:themeElements>
    <a:clrScheme name="Office">
      <a:dk1>
        <a:srgbClr val="000000"/>
      </a:dk1>
      <a:lt1>
        <a:srgbClr val="FFFFFF"/>
      </a:lt1>
      <a:dk2>
        <a:srgbClr val="778495"/>
      </a:dk2>
      <a:lt2>
        <a:srgbClr val="F0F0F0"/>
      </a:lt2>
      <a:accent1>
        <a:srgbClr val="FF8B52"/>
      </a:accent1>
      <a:accent2>
        <a:srgbClr val="FDC741"/>
      </a:accent2>
      <a:accent3>
        <a:srgbClr val="943987"/>
      </a:accent3>
      <a:accent4>
        <a:srgbClr val="6CCECE"/>
      </a:accent4>
      <a:accent5>
        <a:srgbClr val="A5A4A5"/>
      </a:accent5>
      <a:accent6>
        <a:srgbClr val="C9C9C9"/>
      </a:accent6>
      <a:hlink>
        <a:srgbClr val="4472C4"/>
      </a:hlink>
      <a:folHlink>
        <a:srgbClr val="BFBFBF"/>
      </a:folHlink>
    </a:clrScheme>
    <a:fontScheme name="qcs301w0">
      <a:majorFont>
        <a:latin typeface="思源黑体旧字形 Normal"/>
        <a:ea typeface="思源黑体旧字形 Normal"/>
        <a:cs typeface=""/>
      </a:majorFont>
      <a:minorFont>
        <a:latin typeface="思源黑体旧字形 Normal"/>
        <a:ea typeface="思源黑体旧字形 Normal"/>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dirty="0">
            <a:latin typeface="思源黑体旧字形 Normal" panose="020B0400000000000000" pitchFamily="34" charset="-128"/>
            <a:ea typeface="思源黑体旧字形 Normal" panose="020B0400000000000000" pitchFamily="34" charset="-128"/>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778495"/>
    </a:dk2>
    <a:lt2>
      <a:srgbClr val="F0F0F0"/>
    </a:lt2>
    <a:accent1>
      <a:srgbClr val="FF8B52"/>
    </a:accent1>
    <a:accent2>
      <a:srgbClr val="FDC741"/>
    </a:accent2>
    <a:accent3>
      <a:srgbClr val="943987"/>
    </a:accent3>
    <a:accent4>
      <a:srgbClr val="6CCECE"/>
    </a:accent4>
    <a:accent5>
      <a:srgbClr val="A5A4A5"/>
    </a:accent5>
    <a:accent6>
      <a:srgbClr val="C9C9C9"/>
    </a:accent6>
    <a:hlink>
      <a:srgbClr val="4472C4"/>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0</TotalTime>
  <Words>62127</Words>
  <Application>WPS 演示</Application>
  <PresentationFormat>宽屏</PresentationFormat>
  <Paragraphs>2579</Paragraphs>
  <Slides>277</Slides>
  <Notes>5</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277</vt:i4>
      </vt:variant>
    </vt:vector>
  </HeadingPairs>
  <TitlesOfParts>
    <vt:vector size="293" baseType="lpstr">
      <vt:lpstr>Arial</vt:lpstr>
      <vt:lpstr>宋体</vt:lpstr>
      <vt:lpstr>Wingdings</vt:lpstr>
      <vt:lpstr>思源黑体旧字形 Normal</vt:lpstr>
      <vt:lpstr>黑体</vt:lpstr>
      <vt:lpstr>方正大黑_GBK</vt:lpstr>
      <vt:lpstr>仿宋_GB2312</vt:lpstr>
      <vt:lpstr>仿宋</vt:lpstr>
      <vt:lpstr>Adobe 黑体 Std R</vt:lpstr>
      <vt:lpstr>Adobe 宋体 Std L</vt:lpstr>
      <vt:lpstr>华文中宋</vt:lpstr>
      <vt:lpstr>微软雅黑</vt:lpstr>
      <vt:lpstr>Arial Unicode MS</vt:lpstr>
      <vt:lpstr>Calibri</vt:lpstr>
      <vt:lpstr>思源黑体旧字形 Normal</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haoqi</dc:creator>
  <cp:lastModifiedBy>解忧杂货店</cp:lastModifiedBy>
  <cp:revision>27</cp:revision>
  <dcterms:created xsi:type="dcterms:W3CDTF">2020-06-02T12:39:00Z</dcterms:created>
  <dcterms:modified xsi:type="dcterms:W3CDTF">2022-09-15T08:33:30Z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7F54354C4BCE4E229E7F9E90DF7EF3B0</vt:lpwstr>
  </property>
  <property fmtid="{D5CDD505-2E9C-101B-9397-08002B2CF9AE}" pid="3" name="KSOProductBuildVer">
    <vt:lpwstr>2052-11.1.0.12358</vt:lpwstr>
  </property>
</Properties>
</file>